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Lst>
  <p:sldSz cy="6858000" cx="12192000"/>
  <p:notesSz cx="6858000" cy="9144000"/>
  <p:embeddedFontLst>
    <p:embeddedFont>
      <p:font typeface="Montserrat"/>
      <p:regular r:id="rId17"/>
      <p:bold r:id="rId18"/>
      <p:italic r:id="rId19"/>
      <p:boldItalic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Montserrat-boldItalic.fnt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font" Target="fonts/Montserrat-regular.fntdata"/><Relationship Id="rId16" Type="http://schemas.openxmlformats.org/officeDocument/2006/relationships/slide" Target="slides/slide12.xml"/><Relationship Id="rId5" Type="http://schemas.openxmlformats.org/officeDocument/2006/relationships/slide" Target="slides/slide1.xml"/><Relationship Id="rId19" Type="http://schemas.openxmlformats.org/officeDocument/2006/relationships/font" Target="fonts/Montserrat-italic.fntdata"/><Relationship Id="rId6" Type="http://schemas.openxmlformats.org/officeDocument/2006/relationships/slide" Target="slides/slide2.xml"/><Relationship Id="rId18" Type="http://schemas.openxmlformats.org/officeDocument/2006/relationships/font" Target="fonts/Montserrat-bold.fntdata"/><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png>
</file>

<file path=ppt/media/image11.jpg>
</file>

<file path=ppt/media/image12.png>
</file>

<file path=ppt/media/image13.png>
</file>

<file path=ppt/media/image14.jpg>
</file>

<file path=ppt/media/image15.png>
</file>

<file path=ppt/media/image2.png>
</file>

<file path=ppt/media/image3.jpg>
</file>

<file path=ppt/media/image4.jpg>
</file>

<file path=ppt/media/image5.pn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1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11"/>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1" name="Google Shape;71;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12"/>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12"/>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 name="Google Shape;77;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5" name="Shape 15"/>
        <p:cNvGrpSpPr/>
        <p:nvPr/>
      </p:nvGrpSpPr>
      <p:grpSpPr>
        <a:xfrm>
          <a:off x="0" y="0"/>
          <a:ext cx="0" cy="0"/>
          <a:chOff x="0" y="0"/>
          <a:chExt cx="0" cy="0"/>
        </a:xfrm>
      </p:grpSpPr>
      <p:sp>
        <p:nvSpPr>
          <p:cNvPr id="16" name="Google Shape;16;p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 name="Google Shape;18;p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0" name="Shape 20"/>
        <p:cNvGrpSpPr/>
        <p:nvPr/>
      </p:nvGrpSpPr>
      <p:grpSpPr>
        <a:xfrm>
          <a:off x="0" y="0"/>
          <a:ext cx="0" cy="0"/>
          <a:chOff x="0" y="0"/>
          <a:chExt cx="0" cy="0"/>
        </a:xfrm>
      </p:grpSpPr>
      <p:sp>
        <p:nvSpPr>
          <p:cNvPr id="21" name="Google Shape;21;p4"/>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2" name="Google Shape;22;p4"/>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23" name="Google Shape;23;p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 name="Google Shape;24;p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6" name="Shape 26"/>
        <p:cNvGrpSpPr/>
        <p:nvPr/>
      </p:nvGrpSpPr>
      <p:grpSpPr>
        <a:xfrm>
          <a:off x="0" y="0"/>
          <a:ext cx="0" cy="0"/>
          <a:chOff x="0" y="0"/>
          <a:chExt cx="0" cy="0"/>
        </a:xfrm>
      </p:grpSpPr>
      <p:sp>
        <p:nvSpPr>
          <p:cNvPr id="27" name="Google Shape;27;p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8" name="Google Shape;28;p5"/>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9" name="Google Shape;29;p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2" name="Shape 32"/>
        <p:cNvGrpSpPr/>
        <p:nvPr/>
      </p:nvGrpSpPr>
      <p:grpSpPr>
        <a:xfrm>
          <a:off x="0" y="0"/>
          <a:ext cx="0" cy="0"/>
          <a:chOff x="0" y="0"/>
          <a:chExt cx="0" cy="0"/>
        </a:xfrm>
      </p:grpSpPr>
      <p:sp>
        <p:nvSpPr>
          <p:cNvPr id="33" name="Google Shape;33;p6"/>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4" name="Google Shape;34;p6"/>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5" name="Google Shape;35;p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 name="Google Shape;37;p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8" name="Shape 38"/>
        <p:cNvGrpSpPr/>
        <p:nvPr/>
      </p:nvGrpSpPr>
      <p:grpSpPr>
        <a:xfrm>
          <a:off x="0" y="0"/>
          <a:ext cx="0" cy="0"/>
          <a:chOff x="0" y="0"/>
          <a:chExt cx="0" cy="0"/>
        </a:xfrm>
      </p:grpSpPr>
      <p:sp>
        <p:nvSpPr>
          <p:cNvPr id="39" name="Google Shape;39;p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0" name="Google Shape;40;p7"/>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1" name="Google Shape;41;p7"/>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2" name="Google Shape;42;p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5" name="Shape 45"/>
        <p:cNvGrpSpPr/>
        <p:nvPr/>
      </p:nvGrpSpPr>
      <p:grpSpPr>
        <a:xfrm>
          <a:off x="0" y="0"/>
          <a:ext cx="0" cy="0"/>
          <a:chOff x="0" y="0"/>
          <a:chExt cx="0" cy="0"/>
        </a:xfrm>
      </p:grpSpPr>
      <p:sp>
        <p:nvSpPr>
          <p:cNvPr id="46" name="Google Shape;46;p8"/>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7" name="Google Shape;47;p8"/>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8" name="Google Shape;48;p8"/>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9" name="Google Shape;49;p8"/>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0" name="Google Shape;50;p8"/>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1" name="Google Shape;51;p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9"/>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9"/>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57" name="Google Shape;57;p9"/>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58" name="Google Shape;58;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1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10"/>
          <p:cNvSpPr/>
          <p:nvPr>
            <p:ph idx="2" type="pic"/>
          </p:nvPr>
        </p:nvSpPr>
        <p:spPr>
          <a:xfrm>
            <a:off x="5183188" y="987425"/>
            <a:ext cx="6172200" cy="4873625"/>
          </a:xfrm>
          <a:prstGeom prst="rect">
            <a:avLst/>
          </a:prstGeom>
          <a:noFill/>
          <a:ln>
            <a:noFill/>
          </a:ln>
        </p:spPr>
      </p:sp>
      <p:sp>
        <p:nvSpPr>
          <p:cNvPr id="64" name="Google Shape;64;p10"/>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5" name="Google Shape;65;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 name="Google Shape;8;p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png"/><Relationship Id="rId4" Type="http://schemas.openxmlformats.org/officeDocument/2006/relationships/image" Target="../media/image15.png"/><Relationship Id="rId5" Type="http://schemas.openxmlformats.org/officeDocument/2006/relationships/image" Target="../media/image10.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6.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3.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4.jpg"/><Relationship Id="rId4" Type="http://schemas.openxmlformats.org/officeDocument/2006/relationships/image" Target="../media/image5.png"/><Relationship Id="rId5" Type="http://schemas.openxmlformats.org/officeDocument/2006/relationships/image" Target="../media/image8.jpg"/><Relationship Id="rId6"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9.jpg"/><Relationship Id="rId4" Type="http://schemas.openxmlformats.org/officeDocument/2006/relationships/hyperlink" Target="https://cli.shodan.i"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1.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4.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8297E"/>
            </a:gs>
            <a:gs pos="72000">
              <a:srgbClr val="080C39"/>
            </a:gs>
            <a:gs pos="100000">
              <a:srgbClr val="080C39"/>
            </a:gs>
          </a:gsLst>
          <a:lin ang="0" scaled="0"/>
        </a:gradFill>
      </p:bgPr>
    </p:bg>
    <p:spTree>
      <p:nvGrpSpPr>
        <p:cNvPr id="83" name="Shape 83"/>
        <p:cNvGrpSpPr/>
        <p:nvPr/>
      </p:nvGrpSpPr>
      <p:grpSpPr>
        <a:xfrm>
          <a:off x="0" y="0"/>
          <a:ext cx="0" cy="0"/>
          <a:chOff x="0" y="0"/>
          <a:chExt cx="0" cy="0"/>
        </a:xfrm>
      </p:grpSpPr>
      <p:pic>
        <p:nvPicPr>
          <p:cNvPr id="84" name="Google Shape;84;p13"/>
          <p:cNvPicPr preferRelativeResize="0"/>
          <p:nvPr/>
        </p:nvPicPr>
        <p:blipFill rotWithShape="1">
          <a:blip r:embed="rId3">
            <a:alphaModFix/>
          </a:blip>
          <a:srcRect b="0" l="0" r="0" t="0"/>
          <a:stretch/>
        </p:blipFill>
        <p:spPr>
          <a:xfrm>
            <a:off x="-1949427" y="1110528"/>
            <a:ext cx="8283428" cy="5753142"/>
          </a:xfrm>
          <a:custGeom>
            <a:rect b="b" l="l" r="r" t="t"/>
            <a:pathLst>
              <a:path extrusionOk="0" h="5753142" w="8283428">
                <a:moveTo>
                  <a:pt x="0" y="0"/>
                </a:moveTo>
                <a:lnTo>
                  <a:pt x="8283429" y="0"/>
                </a:lnTo>
                <a:lnTo>
                  <a:pt x="8283429" y="5753143"/>
                </a:lnTo>
                <a:lnTo>
                  <a:pt x="0" y="5753143"/>
                </a:lnTo>
                <a:close/>
              </a:path>
            </a:pathLst>
          </a:custGeom>
          <a:noFill/>
          <a:ln>
            <a:noFill/>
          </a:ln>
        </p:spPr>
      </p:pic>
      <p:pic>
        <p:nvPicPr>
          <p:cNvPr id="85" name="Google Shape;85;p13"/>
          <p:cNvPicPr preferRelativeResize="0"/>
          <p:nvPr/>
        </p:nvPicPr>
        <p:blipFill rotWithShape="1">
          <a:blip r:embed="rId4">
            <a:alphaModFix/>
          </a:blip>
          <a:srcRect b="0" l="0" r="0" t="0"/>
          <a:stretch/>
        </p:blipFill>
        <p:spPr>
          <a:xfrm>
            <a:off x="6020572" y="0"/>
            <a:ext cx="6171428" cy="6912000"/>
          </a:xfrm>
          <a:custGeom>
            <a:rect b="b" l="l" r="r" t="t"/>
            <a:pathLst>
              <a:path extrusionOk="0" h="6912000" w="6171428">
                <a:moveTo>
                  <a:pt x="0" y="0"/>
                </a:moveTo>
                <a:lnTo>
                  <a:pt x="6171429" y="0"/>
                </a:lnTo>
                <a:lnTo>
                  <a:pt x="6171429" y="6912000"/>
                </a:lnTo>
                <a:lnTo>
                  <a:pt x="0" y="6912000"/>
                </a:lnTo>
                <a:close/>
              </a:path>
            </a:pathLst>
          </a:custGeom>
          <a:noFill/>
          <a:ln>
            <a:noFill/>
          </a:ln>
        </p:spPr>
      </p:pic>
      <p:grpSp>
        <p:nvGrpSpPr>
          <p:cNvPr id="86" name="Google Shape;86;p13"/>
          <p:cNvGrpSpPr/>
          <p:nvPr/>
        </p:nvGrpSpPr>
        <p:grpSpPr>
          <a:xfrm>
            <a:off x="512907" y="717348"/>
            <a:ext cx="11366627" cy="5423305"/>
            <a:chOff x="672695" y="806116"/>
            <a:chExt cx="11366627" cy="5423305"/>
          </a:xfrm>
        </p:grpSpPr>
        <p:pic>
          <p:nvPicPr>
            <p:cNvPr id="87" name="Google Shape;87;p13"/>
            <p:cNvPicPr preferRelativeResize="0"/>
            <p:nvPr/>
          </p:nvPicPr>
          <p:blipFill rotWithShape="1">
            <a:blip r:embed="rId5">
              <a:alphaModFix/>
            </a:blip>
            <a:srcRect b="0" l="0" r="0" t="0"/>
            <a:stretch/>
          </p:blipFill>
          <p:spPr>
            <a:xfrm flipH="1">
              <a:off x="672695" y="806116"/>
              <a:ext cx="5423305" cy="5423305"/>
            </a:xfrm>
            <a:prstGeom prst="ellipse">
              <a:avLst/>
            </a:prstGeom>
            <a:noFill/>
            <a:ln>
              <a:noFill/>
            </a:ln>
            <a:effectLst>
              <a:outerShdw blurRad="215900" sx="102000" rotWithShape="0" algn="ctr" sy="102000">
                <a:srgbClr val="000000">
                  <a:alpha val="20784"/>
                </a:srgbClr>
              </a:outerShdw>
            </a:effectLst>
          </p:spPr>
        </p:pic>
        <p:grpSp>
          <p:nvGrpSpPr>
            <p:cNvPr id="88" name="Google Shape;88;p13"/>
            <p:cNvGrpSpPr/>
            <p:nvPr/>
          </p:nvGrpSpPr>
          <p:grpSpPr>
            <a:xfrm>
              <a:off x="6578149" y="806116"/>
              <a:ext cx="5461173" cy="5306047"/>
              <a:chOff x="6578149" y="492667"/>
              <a:chExt cx="5461173" cy="5306047"/>
            </a:xfrm>
          </p:grpSpPr>
          <p:sp>
            <p:nvSpPr>
              <p:cNvPr id="89" name="Google Shape;89;p13"/>
              <p:cNvSpPr txBox="1"/>
              <p:nvPr/>
            </p:nvSpPr>
            <p:spPr>
              <a:xfrm>
                <a:off x="6578149" y="492667"/>
                <a:ext cx="5461173" cy="440120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0" lang="en-US" sz="7200" u="none" cap="none" strike="noStrike">
                    <a:solidFill>
                      <a:schemeClr val="lt1"/>
                    </a:solidFill>
                    <a:latin typeface="Montserrat"/>
                    <a:ea typeface="Montserrat"/>
                    <a:cs typeface="Montserrat"/>
                    <a:sym typeface="Montserrat"/>
                  </a:rPr>
                  <a:t>Wellcome </a:t>
                </a:r>
                <a:endParaRPr/>
              </a:p>
              <a:p>
                <a:pPr indent="0" lvl="0" marL="0" marR="0" rtl="0" algn="ctr">
                  <a:spcBef>
                    <a:spcPts val="0"/>
                  </a:spcBef>
                  <a:spcAft>
                    <a:spcPts val="0"/>
                  </a:spcAft>
                  <a:buNone/>
                </a:pPr>
                <a:r>
                  <a:rPr b="1" i="0" lang="en-US" sz="7200" u="none" cap="none" strike="noStrike">
                    <a:solidFill>
                      <a:schemeClr val="lt1"/>
                    </a:solidFill>
                    <a:latin typeface="Montserrat"/>
                    <a:ea typeface="Montserrat"/>
                    <a:cs typeface="Montserrat"/>
                    <a:sym typeface="Montserrat"/>
                  </a:rPr>
                  <a:t>To</a:t>
                </a:r>
                <a:endParaRPr/>
              </a:p>
              <a:p>
                <a:pPr indent="0" lvl="0" marL="0" marR="0" rtl="0" algn="ctr">
                  <a:spcBef>
                    <a:spcPts val="0"/>
                  </a:spcBef>
                  <a:spcAft>
                    <a:spcPts val="0"/>
                  </a:spcAft>
                  <a:buNone/>
                </a:pPr>
                <a:r>
                  <a:rPr b="1" i="0" lang="en-US" sz="3200" u="none" cap="none" strike="noStrike">
                    <a:solidFill>
                      <a:schemeClr val="lt1"/>
                    </a:solidFill>
                    <a:latin typeface="Montserrat"/>
                    <a:ea typeface="Montserrat"/>
                    <a:cs typeface="Montserrat"/>
                    <a:sym typeface="Montserrat"/>
                  </a:rPr>
                  <a:t>Ethical Hacking class</a:t>
                </a:r>
                <a:endParaRPr/>
              </a:p>
              <a:p>
                <a:pPr indent="0" lvl="0" marL="0" marR="0" rtl="0" algn="ctr">
                  <a:spcBef>
                    <a:spcPts val="0"/>
                  </a:spcBef>
                  <a:spcAft>
                    <a:spcPts val="0"/>
                  </a:spcAft>
                  <a:buNone/>
                </a:pPr>
                <a:r>
                  <a:rPr b="1" i="0" lang="en-US" sz="7200" u="none" cap="none" strike="noStrike">
                    <a:solidFill>
                      <a:schemeClr val="lt1"/>
                    </a:solidFill>
                    <a:latin typeface="Montserrat"/>
                    <a:ea typeface="Montserrat"/>
                    <a:cs typeface="Montserrat"/>
                    <a:sym typeface="Montserrat"/>
                  </a:rPr>
                  <a:t>2</a:t>
                </a:r>
                <a:r>
                  <a:rPr b="1" baseline="30000" i="0" lang="en-US" sz="7200" u="none" cap="none" strike="noStrike">
                    <a:solidFill>
                      <a:schemeClr val="lt1"/>
                    </a:solidFill>
                    <a:latin typeface="Montserrat"/>
                    <a:ea typeface="Montserrat"/>
                    <a:cs typeface="Montserrat"/>
                    <a:sym typeface="Montserrat"/>
                  </a:rPr>
                  <a:t>nd</a:t>
                </a:r>
                <a:r>
                  <a:rPr b="1" i="0" lang="en-US" sz="7200" u="none" cap="none" strike="noStrike">
                    <a:solidFill>
                      <a:schemeClr val="lt1"/>
                    </a:solidFill>
                    <a:latin typeface="Montserrat"/>
                    <a:ea typeface="Montserrat"/>
                    <a:cs typeface="Montserrat"/>
                    <a:sym typeface="Montserrat"/>
                  </a:rPr>
                  <a:t> Week</a:t>
                </a:r>
                <a:endParaRPr/>
              </a:p>
              <a:p>
                <a:pPr indent="0" lvl="0" marL="0" marR="0" rtl="0" algn="ctr">
                  <a:spcBef>
                    <a:spcPts val="0"/>
                  </a:spcBef>
                  <a:spcAft>
                    <a:spcPts val="0"/>
                  </a:spcAft>
                  <a:buNone/>
                </a:pPr>
                <a:r>
                  <a:rPr b="1" i="0" lang="en-US" sz="3200" u="none" cap="none" strike="noStrike">
                    <a:solidFill>
                      <a:schemeClr val="lt1"/>
                    </a:solidFill>
                    <a:latin typeface="Montserrat"/>
                    <a:ea typeface="Montserrat"/>
                    <a:cs typeface="Montserrat"/>
                    <a:sym typeface="Montserrat"/>
                  </a:rPr>
                  <a:t>Day 1st</a:t>
                </a:r>
                <a:endParaRPr b="1" i="0" sz="3200" u="none" cap="none" strike="noStrike">
                  <a:solidFill>
                    <a:schemeClr val="lt1"/>
                  </a:solidFill>
                  <a:latin typeface="Montserrat"/>
                  <a:ea typeface="Montserrat"/>
                  <a:cs typeface="Montserrat"/>
                  <a:sym typeface="Montserrat"/>
                </a:endParaRPr>
              </a:p>
            </p:txBody>
          </p:sp>
          <p:sp>
            <p:nvSpPr>
              <p:cNvPr id="90" name="Google Shape;90;p13"/>
              <p:cNvSpPr/>
              <p:nvPr/>
            </p:nvSpPr>
            <p:spPr>
              <a:xfrm>
                <a:off x="6693425" y="5261251"/>
                <a:ext cx="4932756" cy="537463"/>
              </a:xfrm>
              <a:prstGeom prst="roundRect">
                <a:avLst>
                  <a:gd fmla="val 50000" name="adj"/>
                </a:avLst>
              </a:prstGeom>
              <a:solidFill>
                <a:schemeClr val="accent2"/>
              </a:solidFill>
              <a:ln cap="flat" cmpd="sng" w="12700">
                <a:solidFill>
                  <a:srgbClr val="050829"/>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3600" u="none" cap="none" strike="noStrike">
                    <a:solidFill>
                      <a:schemeClr val="lt1"/>
                    </a:solidFill>
                    <a:latin typeface="Montserrat"/>
                    <a:ea typeface="Montserrat"/>
                    <a:cs typeface="Montserrat"/>
                    <a:sym typeface="Montserrat"/>
                  </a:rPr>
                  <a:t>Muhammad Bilal</a:t>
                </a:r>
                <a:endParaRPr b="0" i="0" sz="3600" u="none" cap="none" strike="noStrike">
                  <a:solidFill>
                    <a:schemeClr val="lt1"/>
                  </a:solidFill>
                  <a:latin typeface="Montserrat"/>
                  <a:ea typeface="Montserrat"/>
                  <a:cs typeface="Montserrat"/>
                  <a:sym typeface="Montserrat"/>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227" name="Shape 227"/>
        <p:cNvGrpSpPr/>
        <p:nvPr/>
      </p:nvGrpSpPr>
      <p:grpSpPr>
        <a:xfrm>
          <a:off x="0" y="0"/>
          <a:ext cx="0" cy="0"/>
          <a:chOff x="0" y="0"/>
          <a:chExt cx="0" cy="0"/>
        </a:xfrm>
      </p:grpSpPr>
      <p:sp>
        <p:nvSpPr>
          <p:cNvPr id="228" name="Google Shape;228;p22"/>
          <p:cNvSpPr/>
          <p:nvPr/>
        </p:nvSpPr>
        <p:spPr>
          <a:xfrm>
            <a:off x="584321" y="3123028"/>
            <a:ext cx="8207986" cy="3283633"/>
          </a:xfrm>
          <a:prstGeom prst="rect">
            <a:avLst/>
          </a:prstGeom>
          <a:gradFill>
            <a:gsLst>
              <a:gs pos="0">
                <a:srgbClr val="41258C"/>
              </a:gs>
              <a:gs pos="75000">
                <a:srgbClr val="320175"/>
              </a:gs>
              <a:gs pos="100000">
                <a:srgbClr val="320175"/>
              </a:gs>
            </a:gsLst>
            <a:lin ang="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1600">
                <a:solidFill>
                  <a:schemeClr val="lt1"/>
                </a:solidFill>
                <a:latin typeface="Arial"/>
                <a:ea typeface="Arial"/>
                <a:cs typeface="Arial"/>
                <a:sym typeface="Arial"/>
              </a:rPr>
              <a:t>Background Checks for Hiring:</a:t>
            </a:r>
            <a:endParaRPr sz="1600">
              <a:solidFill>
                <a:schemeClr val="lt1"/>
              </a:solidFill>
              <a:latin typeface="Arial"/>
              <a:ea typeface="Arial"/>
              <a:cs typeface="Arial"/>
              <a:sym typeface="Arial"/>
            </a:endParaRPr>
          </a:p>
          <a:p>
            <a:pPr indent="-101600" lvl="0" marL="0" marR="0" rtl="0" algn="l">
              <a:spcBef>
                <a:spcPts val="0"/>
              </a:spcBef>
              <a:spcAft>
                <a:spcPts val="0"/>
              </a:spcAft>
              <a:buClr>
                <a:schemeClr val="lt1"/>
              </a:buClr>
              <a:buSzPts val="1600"/>
              <a:buFont typeface="Arial"/>
              <a:buChar char="•"/>
            </a:pPr>
            <a:r>
              <a:rPr b="1" lang="en-US" sz="1600">
                <a:solidFill>
                  <a:schemeClr val="lt1"/>
                </a:solidFill>
                <a:latin typeface="Arial"/>
                <a:ea typeface="Arial"/>
                <a:cs typeface="Arial"/>
                <a:sym typeface="Arial"/>
              </a:rPr>
              <a:t>Scenario:</a:t>
            </a:r>
            <a:r>
              <a:rPr lang="en-US" sz="1600">
                <a:solidFill>
                  <a:schemeClr val="lt1"/>
                </a:solidFill>
                <a:latin typeface="Arial"/>
                <a:ea typeface="Arial"/>
                <a:cs typeface="Arial"/>
                <a:sym typeface="Arial"/>
              </a:rPr>
              <a:t> Employers need to verify the background of potential hires.</a:t>
            </a:r>
            <a:endParaRPr/>
          </a:p>
          <a:p>
            <a:pPr indent="-101600" lvl="0" marL="0" marR="0" rtl="0" algn="l">
              <a:spcBef>
                <a:spcPts val="0"/>
              </a:spcBef>
              <a:spcAft>
                <a:spcPts val="0"/>
              </a:spcAft>
              <a:buClr>
                <a:schemeClr val="lt1"/>
              </a:buClr>
              <a:buSzPts val="1600"/>
              <a:buFont typeface="Arial"/>
              <a:buChar char="•"/>
            </a:pPr>
            <a:r>
              <a:rPr b="1" lang="en-US" sz="1600">
                <a:solidFill>
                  <a:schemeClr val="lt1"/>
                </a:solidFill>
                <a:latin typeface="Arial"/>
                <a:ea typeface="Arial"/>
                <a:cs typeface="Arial"/>
                <a:sym typeface="Arial"/>
              </a:rPr>
              <a:t>Process:</a:t>
            </a:r>
            <a:r>
              <a:rPr lang="en-US" sz="1600">
                <a:solidFill>
                  <a:schemeClr val="lt1"/>
                </a:solidFill>
                <a:latin typeface="Arial"/>
                <a:ea typeface="Arial"/>
                <a:cs typeface="Arial"/>
                <a:sym typeface="Arial"/>
              </a:rPr>
              <a:t> Use Spokeo to search for the candidate’s name, email, or phone number.</a:t>
            </a:r>
            <a:endParaRPr/>
          </a:p>
          <a:p>
            <a:pPr indent="-101600" lvl="0" marL="0" marR="0" rtl="0" algn="l">
              <a:spcBef>
                <a:spcPts val="0"/>
              </a:spcBef>
              <a:spcAft>
                <a:spcPts val="0"/>
              </a:spcAft>
              <a:buClr>
                <a:schemeClr val="lt1"/>
              </a:buClr>
              <a:buSzPts val="1600"/>
              <a:buFont typeface="Arial"/>
              <a:buChar char="•"/>
            </a:pPr>
            <a:r>
              <a:rPr b="1" lang="en-US" sz="1600">
                <a:solidFill>
                  <a:schemeClr val="lt1"/>
                </a:solidFill>
                <a:latin typeface="Arial"/>
                <a:ea typeface="Arial"/>
                <a:cs typeface="Arial"/>
                <a:sym typeface="Arial"/>
              </a:rPr>
              <a:t>Outcome:</a:t>
            </a:r>
            <a:r>
              <a:rPr lang="en-US" sz="1600">
                <a:solidFill>
                  <a:schemeClr val="lt1"/>
                </a:solidFill>
                <a:latin typeface="Arial"/>
                <a:ea typeface="Arial"/>
                <a:cs typeface="Arial"/>
                <a:sym typeface="Arial"/>
              </a:rPr>
              <a:t> Spokeo provides a report detailing the candidate’s contact information, employment history, social media profiles, and any criminal records, helping employers make informed decisions.</a:t>
            </a:r>
            <a:endParaRPr/>
          </a:p>
          <a:p>
            <a:pPr indent="0" lvl="0" marL="0" marR="0" rtl="0" algn="l">
              <a:spcBef>
                <a:spcPts val="0"/>
              </a:spcBef>
              <a:spcAft>
                <a:spcPts val="0"/>
              </a:spcAft>
              <a:buNone/>
            </a:pPr>
            <a:r>
              <a:rPr b="1" lang="en-US" sz="1600">
                <a:solidFill>
                  <a:schemeClr val="lt1"/>
                </a:solidFill>
                <a:latin typeface="Arial"/>
                <a:ea typeface="Arial"/>
                <a:cs typeface="Arial"/>
                <a:sym typeface="Arial"/>
              </a:rPr>
              <a:t>Reconnecting with Family Members:</a:t>
            </a:r>
            <a:endParaRPr sz="1600">
              <a:solidFill>
                <a:schemeClr val="lt1"/>
              </a:solidFill>
              <a:latin typeface="Arial"/>
              <a:ea typeface="Arial"/>
              <a:cs typeface="Arial"/>
              <a:sym typeface="Arial"/>
            </a:endParaRPr>
          </a:p>
          <a:p>
            <a:pPr indent="-101600" lvl="0" marL="0" marR="0" rtl="0" algn="l">
              <a:spcBef>
                <a:spcPts val="0"/>
              </a:spcBef>
              <a:spcAft>
                <a:spcPts val="0"/>
              </a:spcAft>
              <a:buClr>
                <a:schemeClr val="lt1"/>
              </a:buClr>
              <a:buSzPts val="1600"/>
              <a:buFont typeface="Arial"/>
              <a:buChar char="•"/>
            </a:pPr>
            <a:r>
              <a:rPr b="1" lang="en-US" sz="1600">
                <a:solidFill>
                  <a:schemeClr val="lt1"/>
                </a:solidFill>
                <a:latin typeface="Arial"/>
                <a:ea typeface="Arial"/>
                <a:cs typeface="Arial"/>
                <a:sym typeface="Arial"/>
              </a:rPr>
              <a:t>Scenario:</a:t>
            </a:r>
            <a:r>
              <a:rPr lang="en-US" sz="1600">
                <a:solidFill>
                  <a:schemeClr val="lt1"/>
                </a:solidFill>
                <a:latin typeface="Arial"/>
                <a:ea typeface="Arial"/>
                <a:cs typeface="Arial"/>
                <a:sym typeface="Arial"/>
              </a:rPr>
              <a:t> An individual is trying to find a long-lost relative.</a:t>
            </a:r>
            <a:endParaRPr/>
          </a:p>
          <a:p>
            <a:pPr indent="-101600" lvl="0" marL="0" marR="0" rtl="0" algn="l">
              <a:spcBef>
                <a:spcPts val="0"/>
              </a:spcBef>
              <a:spcAft>
                <a:spcPts val="0"/>
              </a:spcAft>
              <a:buClr>
                <a:schemeClr val="lt1"/>
              </a:buClr>
              <a:buSzPts val="1600"/>
              <a:buFont typeface="Arial"/>
              <a:buChar char="•"/>
            </a:pPr>
            <a:r>
              <a:rPr b="1" lang="en-US" sz="1600">
                <a:solidFill>
                  <a:schemeClr val="lt1"/>
                </a:solidFill>
                <a:latin typeface="Arial"/>
                <a:ea typeface="Arial"/>
                <a:cs typeface="Arial"/>
                <a:sym typeface="Arial"/>
              </a:rPr>
              <a:t>Process:</a:t>
            </a:r>
            <a:r>
              <a:rPr lang="en-US" sz="1600">
                <a:solidFill>
                  <a:schemeClr val="lt1"/>
                </a:solidFill>
                <a:latin typeface="Arial"/>
                <a:ea typeface="Arial"/>
                <a:cs typeface="Arial"/>
                <a:sym typeface="Arial"/>
              </a:rPr>
              <a:t> Enter the relative’s name, known addresses, or phone numbers into Spokeo.</a:t>
            </a:r>
            <a:endParaRPr/>
          </a:p>
          <a:p>
            <a:pPr indent="-101600" lvl="0" marL="0" marR="0" rtl="0" algn="l">
              <a:spcBef>
                <a:spcPts val="0"/>
              </a:spcBef>
              <a:spcAft>
                <a:spcPts val="0"/>
              </a:spcAft>
              <a:buClr>
                <a:schemeClr val="lt1"/>
              </a:buClr>
              <a:buSzPts val="1600"/>
              <a:buFont typeface="Arial"/>
              <a:buChar char="•"/>
            </a:pPr>
            <a:r>
              <a:rPr b="1" lang="en-US" sz="1600">
                <a:solidFill>
                  <a:schemeClr val="lt1"/>
                </a:solidFill>
                <a:latin typeface="Arial"/>
                <a:ea typeface="Arial"/>
                <a:cs typeface="Arial"/>
                <a:sym typeface="Arial"/>
              </a:rPr>
              <a:t>Outcome:</a:t>
            </a:r>
            <a:r>
              <a:rPr lang="en-US" sz="1600">
                <a:solidFill>
                  <a:schemeClr val="lt1"/>
                </a:solidFill>
                <a:latin typeface="Arial"/>
                <a:ea typeface="Arial"/>
                <a:cs typeface="Arial"/>
                <a:sym typeface="Arial"/>
              </a:rPr>
              <a:t> Spokeo aggregates information from various sources, helping the individual locate and reconnect with their relative.</a:t>
            </a:r>
            <a:endParaRPr/>
          </a:p>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229" name="Google Shape;229;p22"/>
          <p:cNvGrpSpPr/>
          <p:nvPr/>
        </p:nvGrpSpPr>
        <p:grpSpPr>
          <a:xfrm>
            <a:off x="584321" y="296593"/>
            <a:ext cx="7462398" cy="2819362"/>
            <a:chOff x="837540" y="1050814"/>
            <a:chExt cx="7462398" cy="2819362"/>
          </a:xfrm>
        </p:grpSpPr>
        <p:sp>
          <p:nvSpPr>
            <p:cNvPr id="230" name="Google Shape;230;p22"/>
            <p:cNvSpPr txBox="1"/>
            <p:nvPr/>
          </p:nvSpPr>
          <p:spPr>
            <a:xfrm>
              <a:off x="837540" y="1050814"/>
              <a:ext cx="6210374"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600">
                  <a:solidFill>
                    <a:schemeClr val="lt1"/>
                  </a:solidFill>
                  <a:latin typeface="Calibri"/>
                  <a:ea typeface="Calibri"/>
                  <a:cs typeface="Calibri"/>
                  <a:sym typeface="Calibri"/>
                </a:rPr>
                <a:t>Spokeo and People Search Tools</a:t>
              </a:r>
              <a:endParaRPr b="1" sz="3600">
                <a:solidFill>
                  <a:schemeClr val="lt1"/>
                </a:solidFill>
                <a:latin typeface="Montserrat"/>
                <a:ea typeface="Montserrat"/>
                <a:cs typeface="Montserrat"/>
                <a:sym typeface="Montserrat"/>
              </a:endParaRPr>
            </a:p>
          </p:txBody>
        </p:sp>
        <p:sp>
          <p:nvSpPr>
            <p:cNvPr id="231" name="Google Shape;231;p22"/>
            <p:cNvSpPr txBox="1"/>
            <p:nvPr/>
          </p:nvSpPr>
          <p:spPr>
            <a:xfrm>
              <a:off x="837540" y="1697145"/>
              <a:ext cx="7462398" cy="2173031"/>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Definition: </a:t>
              </a:r>
              <a:r>
                <a:rPr lang="en-US" sz="1800">
                  <a:solidFill>
                    <a:schemeClr val="lt1"/>
                  </a:solidFill>
                  <a:latin typeface="Calibri"/>
                  <a:ea typeface="Calibri"/>
                  <a:cs typeface="Calibri"/>
                  <a:sym typeface="Calibri"/>
                </a:rPr>
                <a:t>Spokeo is a people search engine that aggregates information from a variety of sources to provide detailed profiles on individuals. It compiles data from social media, public records, court records, and other databases. People search tools like Spokeo are commonly used for background checks, finding lost contacts, and verifying identities.</a:t>
              </a:r>
              <a:endParaRPr/>
            </a:p>
          </p:txBody>
        </p:sp>
      </p:grpSp>
      <p:pic>
        <p:nvPicPr>
          <p:cNvPr id="232" name="Google Shape;232;p22"/>
          <p:cNvPicPr preferRelativeResize="0"/>
          <p:nvPr/>
        </p:nvPicPr>
        <p:blipFill rotWithShape="1">
          <a:blip r:embed="rId3">
            <a:alphaModFix/>
          </a:blip>
          <a:srcRect b="0" l="0" r="0" t="0"/>
          <a:stretch/>
        </p:blipFill>
        <p:spPr>
          <a:xfrm>
            <a:off x="8510954" y="619758"/>
            <a:ext cx="3681046" cy="2733647"/>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236" name="Shape 236"/>
        <p:cNvGrpSpPr/>
        <p:nvPr/>
      </p:nvGrpSpPr>
      <p:grpSpPr>
        <a:xfrm>
          <a:off x="0" y="0"/>
          <a:ext cx="0" cy="0"/>
          <a:chOff x="0" y="0"/>
          <a:chExt cx="0" cy="0"/>
        </a:xfrm>
      </p:grpSpPr>
      <p:grpSp>
        <p:nvGrpSpPr>
          <p:cNvPr id="237" name="Google Shape;237;p23"/>
          <p:cNvGrpSpPr/>
          <p:nvPr/>
        </p:nvGrpSpPr>
        <p:grpSpPr>
          <a:xfrm>
            <a:off x="764135" y="323481"/>
            <a:ext cx="11427865" cy="6002196"/>
            <a:chOff x="613371" y="1257302"/>
            <a:chExt cx="11226937" cy="4695089"/>
          </a:xfrm>
        </p:grpSpPr>
        <p:sp>
          <p:nvSpPr>
            <p:cNvPr id="238" name="Google Shape;238;p23"/>
            <p:cNvSpPr txBox="1"/>
            <p:nvPr/>
          </p:nvSpPr>
          <p:spPr>
            <a:xfrm>
              <a:off x="613371" y="1532012"/>
              <a:ext cx="6649078" cy="2889020"/>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lang="en-US" sz="3600">
                  <a:solidFill>
                    <a:schemeClr val="lt1"/>
                  </a:solidFill>
                  <a:latin typeface="Calibri"/>
                  <a:ea typeface="Calibri"/>
                  <a:cs typeface="Calibri"/>
                  <a:sym typeface="Calibri"/>
                </a:rPr>
                <a:t>Techniques and Tools</a:t>
              </a:r>
              <a:r>
                <a:rPr lang="en-US" sz="1800">
                  <a:solidFill>
                    <a:schemeClr val="dk1"/>
                  </a:solidFill>
                  <a:latin typeface="Calibri"/>
                  <a:ea typeface="Calibri"/>
                  <a:cs typeface="Calibri"/>
                  <a:sym typeface="Calibri"/>
                </a:rPr>
                <a:t>:</a:t>
              </a:r>
              <a:endParaRPr/>
            </a:p>
            <a:p>
              <a:pPr indent="-114300" lvl="0" marL="0" marR="0" rtl="0" algn="l">
                <a:spcBef>
                  <a:spcPts val="0"/>
                </a:spcBef>
                <a:spcAft>
                  <a:spcPts val="0"/>
                </a:spcAft>
                <a:buClr>
                  <a:schemeClr val="lt1"/>
                </a:buClr>
                <a:buSzPts val="1800"/>
                <a:buFont typeface="Arial"/>
                <a:buChar char="•"/>
              </a:pPr>
              <a:r>
                <a:rPr b="1" lang="en-US" sz="1800">
                  <a:solidFill>
                    <a:schemeClr val="lt1"/>
                  </a:solidFill>
                  <a:latin typeface="Arial"/>
                  <a:ea typeface="Arial"/>
                  <a:cs typeface="Arial"/>
                  <a:sym typeface="Arial"/>
                </a:rPr>
                <a:t>Search Filters:</a:t>
              </a:r>
              <a:r>
                <a:rPr lang="en-US" sz="1800">
                  <a:solidFill>
                    <a:schemeClr val="lt1"/>
                  </a:solidFill>
                  <a:latin typeface="Arial"/>
                  <a:ea typeface="Arial"/>
                  <a:cs typeface="Arial"/>
                  <a:sym typeface="Arial"/>
                </a:rPr>
                <a:t> Spokeo offers filters to narrow down search results based on age, location, and known relatives.</a:t>
              </a:r>
              <a:endParaRPr/>
            </a:p>
            <a:p>
              <a:pPr indent="-114300" lvl="0" marL="0" marR="0" rtl="0" algn="l">
                <a:spcBef>
                  <a:spcPts val="0"/>
                </a:spcBef>
                <a:spcAft>
                  <a:spcPts val="0"/>
                </a:spcAft>
                <a:buClr>
                  <a:schemeClr val="lt1"/>
                </a:buClr>
                <a:buSzPts val="1800"/>
                <a:buFont typeface="Arial"/>
                <a:buChar char="•"/>
              </a:pPr>
              <a:r>
                <a:rPr b="1" lang="en-US" sz="1800">
                  <a:solidFill>
                    <a:schemeClr val="lt1"/>
                  </a:solidFill>
                  <a:latin typeface="Arial"/>
                  <a:ea typeface="Arial"/>
                  <a:cs typeface="Arial"/>
                  <a:sym typeface="Arial"/>
                </a:rPr>
                <a:t>Data Sources:</a:t>
              </a:r>
              <a:r>
                <a:rPr lang="en-US" sz="1800">
                  <a:solidFill>
                    <a:schemeClr val="lt1"/>
                  </a:solidFill>
                  <a:latin typeface="Arial"/>
                  <a:ea typeface="Arial"/>
                  <a:cs typeface="Arial"/>
                  <a:sym typeface="Arial"/>
                </a:rPr>
                <a:t> Spokeo aggregates data from various sources, including social media, public records, court records, and marketing databases.</a:t>
              </a:r>
              <a:endParaRPr/>
            </a:p>
            <a:p>
              <a:pPr indent="-114300" lvl="0" marL="0" marR="0" rtl="0" algn="l">
                <a:spcBef>
                  <a:spcPts val="0"/>
                </a:spcBef>
                <a:spcAft>
                  <a:spcPts val="0"/>
                </a:spcAft>
                <a:buClr>
                  <a:schemeClr val="lt1"/>
                </a:buClr>
                <a:buSzPts val="1800"/>
                <a:buFont typeface="Arial"/>
                <a:buChar char="•"/>
              </a:pPr>
              <a:r>
                <a:rPr b="1" lang="en-US" sz="1800">
                  <a:solidFill>
                    <a:schemeClr val="lt1"/>
                  </a:solidFill>
                  <a:latin typeface="Arial"/>
                  <a:ea typeface="Arial"/>
                  <a:cs typeface="Arial"/>
                  <a:sym typeface="Arial"/>
                </a:rPr>
                <a:t>Report Generation:</a:t>
              </a:r>
              <a:r>
                <a:rPr lang="en-US" sz="1800">
                  <a:solidFill>
                    <a:schemeClr val="lt1"/>
                  </a:solidFill>
                  <a:latin typeface="Arial"/>
                  <a:ea typeface="Arial"/>
                  <a:cs typeface="Arial"/>
                  <a:sym typeface="Arial"/>
                </a:rPr>
                <a:t> Users can generate detailed reports on individuals, which include comprehensive information from multiple sources. </a:t>
              </a:r>
              <a:endParaRPr/>
            </a:p>
            <a:p>
              <a:pPr indent="0" lvl="0" marL="0" marR="0" rtl="0" algn="l">
                <a:spcBef>
                  <a:spcPts val="0"/>
                </a:spcBef>
                <a:spcAft>
                  <a:spcPts val="0"/>
                </a:spcAft>
                <a:buNone/>
              </a:pPr>
              <a:r>
                <a:t/>
              </a:r>
              <a:endParaRPr sz="1800">
                <a:solidFill>
                  <a:schemeClr val="lt1"/>
                </a:solidFill>
                <a:latin typeface="Arial"/>
                <a:ea typeface="Arial"/>
                <a:cs typeface="Arial"/>
                <a:sym typeface="Arial"/>
              </a:endParaRPr>
            </a:p>
            <a:p>
              <a:pPr indent="0" lvl="0" marL="0" marR="0" rtl="0" algn="l">
                <a:spcBef>
                  <a:spcPts val="0"/>
                </a:spcBef>
                <a:spcAft>
                  <a:spcPts val="0"/>
                </a:spcAft>
                <a:buNone/>
              </a:pPr>
              <a:r>
                <a:t/>
              </a:r>
              <a:endParaRPr sz="1800">
                <a:solidFill>
                  <a:schemeClr val="lt1"/>
                </a:solidFill>
                <a:latin typeface="Arial"/>
                <a:ea typeface="Arial"/>
                <a:cs typeface="Arial"/>
                <a:sym typeface="Arial"/>
              </a:endParaRPr>
            </a:p>
          </p:txBody>
        </p:sp>
        <p:grpSp>
          <p:nvGrpSpPr>
            <p:cNvPr id="239" name="Google Shape;239;p23"/>
            <p:cNvGrpSpPr/>
            <p:nvPr/>
          </p:nvGrpSpPr>
          <p:grpSpPr>
            <a:xfrm>
              <a:off x="7666892" y="1257302"/>
              <a:ext cx="4173416" cy="4695089"/>
              <a:chOff x="7666892" y="1225064"/>
              <a:chExt cx="4173416" cy="4695089"/>
            </a:xfrm>
          </p:grpSpPr>
          <p:grpSp>
            <p:nvGrpSpPr>
              <p:cNvPr id="240" name="Google Shape;240;p23"/>
              <p:cNvGrpSpPr/>
              <p:nvPr/>
            </p:nvGrpSpPr>
            <p:grpSpPr>
              <a:xfrm>
                <a:off x="7666892" y="1225064"/>
                <a:ext cx="4173416" cy="1195753"/>
                <a:chOff x="7666892" y="1225064"/>
                <a:chExt cx="4173416" cy="1195753"/>
              </a:xfrm>
            </p:grpSpPr>
            <p:grpSp>
              <p:nvGrpSpPr>
                <p:cNvPr id="241" name="Google Shape;241;p23"/>
                <p:cNvGrpSpPr/>
                <p:nvPr/>
              </p:nvGrpSpPr>
              <p:grpSpPr>
                <a:xfrm>
                  <a:off x="7666892" y="1225064"/>
                  <a:ext cx="4173416" cy="1195753"/>
                  <a:chOff x="7666892" y="1225064"/>
                  <a:chExt cx="4173416" cy="1195753"/>
                </a:xfrm>
              </p:grpSpPr>
              <p:sp>
                <p:nvSpPr>
                  <p:cNvPr id="242" name="Google Shape;242;p23"/>
                  <p:cNvSpPr/>
                  <p:nvPr/>
                </p:nvSpPr>
                <p:spPr>
                  <a:xfrm>
                    <a:off x="7666892" y="1225064"/>
                    <a:ext cx="4173416" cy="1195753"/>
                  </a:xfrm>
                  <a:prstGeom prst="roundRect">
                    <a:avLst>
                      <a:gd fmla="val 50000" name="adj"/>
                    </a:avLst>
                  </a:prstGeom>
                  <a:solidFill>
                    <a:srgbClr val="7F7F7F">
                      <a:alpha val="35686"/>
                    </a:srgbClr>
                  </a:solidFill>
                  <a:ln cap="flat" cmpd="sng" w="12700">
                    <a:solidFill>
                      <a:srgbClr val="050829"/>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sz="2800">
                      <a:solidFill>
                        <a:schemeClr val="lt1"/>
                      </a:solidFill>
                      <a:latin typeface="Montserrat"/>
                      <a:ea typeface="Montserrat"/>
                      <a:cs typeface="Montserrat"/>
                      <a:sym typeface="Montserrat"/>
                    </a:endParaRPr>
                  </a:p>
                </p:txBody>
              </p:sp>
              <p:sp>
                <p:nvSpPr>
                  <p:cNvPr id="243" name="Google Shape;243;p23"/>
                  <p:cNvSpPr/>
                  <p:nvPr/>
                </p:nvSpPr>
                <p:spPr>
                  <a:xfrm>
                    <a:off x="7836878" y="1365740"/>
                    <a:ext cx="914400" cy="914400"/>
                  </a:xfrm>
                  <a:prstGeom prst="ellipse">
                    <a:avLst/>
                  </a:prstGeom>
                  <a:gradFill>
                    <a:gsLst>
                      <a:gs pos="0">
                        <a:srgbClr val="41258C"/>
                      </a:gs>
                      <a:gs pos="75000">
                        <a:srgbClr val="320175"/>
                      </a:gs>
                      <a:gs pos="100000">
                        <a:srgbClr val="320175"/>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2800">
                        <a:solidFill>
                          <a:schemeClr val="lt1"/>
                        </a:solidFill>
                        <a:latin typeface="Montserrat"/>
                        <a:ea typeface="Montserrat"/>
                        <a:cs typeface="Montserrat"/>
                        <a:sym typeface="Montserrat"/>
                      </a:rPr>
                      <a:t>01</a:t>
                    </a:r>
                    <a:endParaRPr/>
                  </a:p>
                </p:txBody>
              </p:sp>
            </p:grpSp>
            <p:sp>
              <p:nvSpPr>
                <p:cNvPr id="244" name="Google Shape;244;p23"/>
                <p:cNvSpPr txBox="1"/>
                <p:nvPr/>
              </p:nvSpPr>
              <p:spPr>
                <a:xfrm>
                  <a:off x="8921264" y="1592108"/>
                  <a:ext cx="2344615" cy="65003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lt1"/>
                      </a:solidFill>
                      <a:latin typeface="Calibri"/>
                      <a:ea typeface="Calibri"/>
                      <a:cs typeface="Calibri"/>
                      <a:sym typeface="Calibri"/>
                    </a:rPr>
                    <a:t>https://www.spokeo.com/</a:t>
                  </a:r>
                  <a:endParaRPr/>
                </a:p>
              </p:txBody>
            </p:sp>
          </p:grpSp>
          <p:grpSp>
            <p:nvGrpSpPr>
              <p:cNvPr id="245" name="Google Shape;245;p23"/>
              <p:cNvGrpSpPr/>
              <p:nvPr/>
            </p:nvGrpSpPr>
            <p:grpSpPr>
              <a:xfrm>
                <a:off x="7666892" y="2974732"/>
                <a:ext cx="4173416" cy="1195753"/>
                <a:chOff x="7666892" y="2974732"/>
                <a:chExt cx="4173416" cy="1195753"/>
              </a:xfrm>
            </p:grpSpPr>
            <p:grpSp>
              <p:nvGrpSpPr>
                <p:cNvPr id="246" name="Google Shape;246;p23"/>
                <p:cNvGrpSpPr/>
                <p:nvPr/>
              </p:nvGrpSpPr>
              <p:grpSpPr>
                <a:xfrm>
                  <a:off x="7666892" y="2974732"/>
                  <a:ext cx="4173416" cy="1195753"/>
                  <a:chOff x="7666892" y="2687517"/>
                  <a:chExt cx="4173416" cy="1195753"/>
                </a:xfrm>
              </p:grpSpPr>
              <p:sp>
                <p:nvSpPr>
                  <p:cNvPr id="247" name="Google Shape;247;p23"/>
                  <p:cNvSpPr/>
                  <p:nvPr/>
                </p:nvSpPr>
                <p:spPr>
                  <a:xfrm>
                    <a:off x="7666892" y="2687517"/>
                    <a:ext cx="4173416" cy="1195753"/>
                  </a:xfrm>
                  <a:prstGeom prst="roundRect">
                    <a:avLst>
                      <a:gd fmla="val 50000" name="adj"/>
                    </a:avLst>
                  </a:prstGeom>
                  <a:solidFill>
                    <a:srgbClr val="7F7F7F">
                      <a:alpha val="35686"/>
                    </a:srgbClr>
                  </a:solidFill>
                  <a:ln cap="flat" cmpd="sng" w="12700">
                    <a:solidFill>
                      <a:srgbClr val="050829"/>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sz="2800">
                      <a:solidFill>
                        <a:schemeClr val="lt1"/>
                      </a:solidFill>
                      <a:latin typeface="Montserrat"/>
                      <a:ea typeface="Montserrat"/>
                      <a:cs typeface="Montserrat"/>
                      <a:sym typeface="Montserrat"/>
                    </a:endParaRPr>
                  </a:p>
                </p:txBody>
              </p:sp>
              <p:sp>
                <p:nvSpPr>
                  <p:cNvPr id="248" name="Google Shape;248;p23"/>
                  <p:cNvSpPr/>
                  <p:nvPr/>
                </p:nvSpPr>
                <p:spPr>
                  <a:xfrm>
                    <a:off x="7836878" y="2828193"/>
                    <a:ext cx="914400" cy="914400"/>
                  </a:xfrm>
                  <a:prstGeom prst="ellipse">
                    <a:avLst/>
                  </a:prstGeom>
                  <a:gradFill>
                    <a:gsLst>
                      <a:gs pos="0">
                        <a:srgbClr val="41258C"/>
                      </a:gs>
                      <a:gs pos="75000">
                        <a:srgbClr val="320175"/>
                      </a:gs>
                      <a:gs pos="100000">
                        <a:srgbClr val="320175"/>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2800">
                        <a:solidFill>
                          <a:schemeClr val="lt1"/>
                        </a:solidFill>
                        <a:latin typeface="Montserrat"/>
                        <a:ea typeface="Montserrat"/>
                        <a:cs typeface="Montserrat"/>
                        <a:sym typeface="Montserrat"/>
                      </a:rPr>
                      <a:t>02</a:t>
                    </a:r>
                    <a:endParaRPr/>
                  </a:p>
                </p:txBody>
              </p:sp>
            </p:grpSp>
            <p:sp>
              <p:nvSpPr>
                <p:cNvPr id="249" name="Google Shape;249;p23"/>
                <p:cNvSpPr txBox="1"/>
                <p:nvPr/>
              </p:nvSpPr>
              <p:spPr>
                <a:xfrm>
                  <a:off x="8921264" y="3341776"/>
                  <a:ext cx="2614244" cy="65003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lt1"/>
                      </a:solidFill>
                      <a:latin typeface="Calibri"/>
                      <a:ea typeface="Calibri"/>
                      <a:cs typeface="Calibri"/>
                      <a:sym typeface="Calibri"/>
                    </a:rPr>
                    <a:t>https://www.intelius.com/</a:t>
                  </a:r>
                  <a:endParaRPr/>
                </a:p>
              </p:txBody>
            </p:sp>
          </p:grpSp>
          <p:grpSp>
            <p:nvGrpSpPr>
              <p:cNvPr id="250" name="Google Shape;250;p23"/>
              <p:cNvGrpSpPr/>
              <p:nvPr/>
            </p:nvGrpSpPr>
            <p:grpSpPr>
              <a:xfrm>
                <a:off x="7666892" y="4724400"/>
                <a:ext cx="4173416" cy="1195753"/>
                <a:chOff x="7666892" y="4724400"/>
                <a:chExt cx="4173416" cy="1195753"/>
              </a:xfrm>
            </p:grpSpPr>
            <p:grpSp>
              <p:nvGrpSpPr>
                <p:cNvPr id="251" name="Google Shape;251;p23"/>
                <p:cNvGrpSpPr/>
                <p:nvPr/>
              </p:nvGrpSpPr>
              <p:grpSpPr>
                <a:xfrm>
                  <a:off x="7666892" y="4724400"/>
                  <a:ext cx="4173416" cy="1195753"/>
                  <a:chOff x="7666892" y="4149970"/>
                  <a:chExt cx="4173416" cy="1195753"/>
                </a:xfrm>
              </p:grpSpPr>
              <p:sp>
                <p:nvSpPr>
                  <p:cNvPr id="252" name="Google Shape;252;p23"/>
                  <p:cNvSpPr/>
                  <p:nvPr/>
                </p:nvSpPr>
                <p:spPr>
                  <a:xfrm>
                    <a:off x="7666892" y="4149970"/>
                    <a:ext cx="4173416" cy="1195753"/>
                  </a:xfrm>
                  <a:prstGeom prst="roundRect">
                    <a:avLst>
                      <a:gd fmla="val 50000" name="adj"/>
                    </a:avLst>
                  </a:prstGeom>
                  <a:solidFill>
                    <a:srgbClr val="7F7F7F">
                      <a:alpha val="35686"/>
                    </a:srgbClr>
                  </a:solidFill>
                  <a:ln cap="flat" cmpd="sng" w="12700">
                    <a:solidFill>
                      <a:srgbClr val="050829"/>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sz="2800">
                      <a:solidFill>
                        <a:schemeClr val="lt1"/>
                      </a:solidFill>
                      <a:latin typeface="Montserrat"/>
                      <a:ea typeface="Montserrat"/>
                      <a:cs typeface="Montserrat"/>
                      <a:sym typeface="Montserrat"/>
                    </a:endParaRPr>
                  </a:p>
                </p:txBody>
              </p:sp>
              <p:sp>
                <p:nvSpPr>
                  <p:cNvPr id="253" name="Google Shape;253;p23"/>
                  <p:cNvSpPr/>
                  <p:nvPr/>
                </p:nvSpPr>
                <p:spPr>
                  <a:xfrm>
                    <a:off x="7836878" y="4290646"/>
                    <a:ext cx="914400" cy="914400"/>
                  </a:xfrm>
                  <a:prstGeom prst="ellipse">
                    <a:avLst/>
                  </a:prstGeom>
                  <a:gradFill>
                    <a:gsLst>
                      <a:gs pos="0">
                        <a:srgbClr val="41258C"/>
                      </a:gs>
                      <a:gs pos="75000">
                        <a:srgbClr val="320175"/>
                      </a:gs>
                      <a:gs pos="100000">
                        <a:srgbClr val="320175"/>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2800">
                        <a:solidFill>
                          <a:schemeClr val="lt1"/>
                        </a:solidFill>
                        <a:latin typeface="Montserrat"/>
                        <a:ea typeface="Montserrat"/>
                        <a:cs typeface="Montserrat"/>
                        <a:sym typeface="Montserrat"/>
                      </a:rPr>
                      <a:t>03</a:t>
                    </a:r>
                    <a:endParaRPr/>
                  </a:p>
                </p:txBody>
              </p:sp>
            </p:grpSp>
            <p:sp>
              <p:nvSpPr>
                <p:cNvPr id="254" name="Google Shape;254;p23"/>
                <p:cNvSpPr txBox="1"/>
                <p:nvPr/>
              </p:nvSpPr>
              <p:spPr>
                <a:xfrm>
                  <a:off x="8921264" y="5091444"/>
                  <a:ext cx="2344615" cy="36112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lt1"/>
                      </a:solidFill>
                      <a:latin typeface="Calibri"/>
                      <a:ea typeface="Calibri"/>
                      <a:cs typeface="Calibri"/>
                      <a:sym typeface="Calibri"/>
                    </a:rPr>
                    <a:t>https://pipl.com/</a:t>
                  </a:r>
                  <a:endParaRPr/>
                </a:p>
              </p:txBody>
            </p:sp>
          </p:grpSp>
        </p:gr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258" name="Shape 258"/>
        <p:cNvGrpSpPr/>
        <p:nvPr/>
      </p:nvGrpSpPr>
      <p:grpSpPr>
        <a:xfrm>
          <a:off x="0" y="0"/>
          <a:ext cx="0" cy="0"/>
          <a:chOff x="0" y="0"/>
          <a:chExt cx="0" cy="0"/>
        </a:xfrm>
      </p:grpSpPr>
      <p:grpSp>
        <p:nvGrpSpPr>
          <p:cNvPr id="259" name="Google Shape;259;p24"/>
          <p:cNvGrpSpPr/>
          <p:nvPr/>
        </p:nvGrpSpPr>
        <p:grpSpPr>
          <a:xfrm>
            <a:off x="1659925" y="1576395"/>
            <a:ext cx="8872151" cy="3344627"/>
            <a:chOff x="1659925" y="1622451"/>
            <a:chExt cx="8872151" cy="3344627"/>
          </a:xfrm>
        </p:grpSpPr>
        <p:sp>
          <p:nvSpPr>
            <p:cNvPr id="260" name="Google Shape;260;p24"/>
            <p:cNvSpPr txBox="1"/>
            <p:nvPr/>
          </p:nvSpPr>
          <p:spPr>
            <a:xfrm>
              <a:off x="1659925" y="1622451"/>
              <a:ext cx="8872151" cy="1754326"/>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chemeClr val="lt1"/>
                </a:buClr>
                <a:buSzPts val="5400"/>
                <a:buFont typeface="Montserrat"/>
                <a:buNone/>
              </a:pPr>
              <a:r>
                <a:rPr b="1" i="0" lang="en-US" sz="5400" u="none" cap="none" strike="noStrike">
                  <a:solidFill>
                    <a:schemeClr val="lt1"/>
                  </a:solidFill>
                  <a:latin typeface="Montserrat"/>
                  <a:ea typeface="Montserrat"/>
                  <a:cs typeface="Montserrat"/>
                  <a:sym typeface="Montserrat"/>
                </a:rPr>
                <a:t>Thank You!</a:t>
              </a:r>
              <a:endParaRPr/>
            </a:p>
            <a:p>
              <a:pPr indent="0" lvl="0" marL="0" marR="0" rtl="0" algn="ctr">
                <a:lnSpc>
                  <a:spcPct val="100000"/>
                </a:lnSpc>
                <a:spcBef>
                  <a:spcPts val="0"/>
                </a:spcBef>
                <a:spcAft>
                  <a:spcPts val="0"/>
                </a:spcAft>
                <a:buClr>
                  <a:schemeClr val="lt1"/>
                </a:buClr>
                <a:buSzPts val="5400"/>
                <a:buFont typeface="Montserrat"/>
                <a:buNone/>
              </a:pPr>
              <a:r>
                <a:rPr b="1" lang="en-US" sz="5400">
                  <a:solidFill>
                    <a:schemeClr val="lt1"/>
                  </a:solidFill>
                  <a:latin typeface="Montserrat"/>
                  <a:ea typeface="Montserrat"/>
                  <a:cs typeface="Montserrat"/>
                  <a:sym typeface="Montserrat"/>
                </a:rPr>
                <a:t>Happy Hacking.</a:t>
              </a:r>
              <a:endParaRPr b="1" i="0" sz="5400" u="none" cap="none" strike="noStrike">
                <a:solidFill>
                  <a:schemeClr val="lt1"/>
                </a:solidFill>
                <a:latin typeface="Montserrat"/>
                <a:ea typeface="Montserrat"/>
                <a:cs typeface="Montserrat"/>
                <a:sym typeface="Montserrat"/>
              </a:endParaRPr>
            </a:p>
          </p:txBody>
        </p:sp>
        <p:sp>
          <p:nvSpPr>
            <p:cNvPr id="261" name="Google Shape;261;p24"/>
            <p:cNvSpPr/>
            <p:nvPr/>
          </p:nvSpPr>
          <p:spPr>
            <a:xfrm>
              <a:off x="2668859" y="4659301"/>
              <a:ext cx="6854283" cy="307777"/>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400"/>
                <a:buFont typeface="Calibri"/>
                <a:buNone/>
              </a:pPr>
              <a:r>
                <a:t/>
              </a:r>
              <a:endParaRPr b="0" i="0" sz="1400" u="none" cap="none" strike="noStrike">
                <a:solidFill>
                  <a:schemeClr val="lt1"/>
                </a:solidFill>
                <a:latin typeface="Montserrat"/>
                <a:ea typeface="Montserrat"/>
                <a:cs typeface="Montserrat"/>
                <a:sym typeface="Montserrat"/>
              </a:endParaRPr>
            </a:p>
          </p:txBody>
        </p:sp>
        <p:sp>
          <p:nvSpPr>
            <p:cNvPr id="262" name="Google Shape;262;p24"/>
            <p:cNvSpPr/>
            <p:nvPr/>
          </p:nvSpPr>
          <p:spPr>
            <a:xfrm>
              <a:off x="2668859" y="4098910"/>
              <a:ext cx="6854283" cy="369332"/>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800"/>
                <a:buFont typeface="Calibri"/>
                <a:buNone/>
              </a:pPr>
              <a:r>
                <a:t/>
              </a:r>
              <a:endParaRPr b="0" i="0" sz="1800" u="none" cap="none" strike="noStrike">
                <a:solidFill>
                  <a:schemeClr val="lt1"/>
                </a:solidFill>
                <a:latin typeface="Montserrat"/>
                <a:ea typeface="Montserrat"/>
                <a:cs typeface="Montserrat"/>
                <a:sym typeface="Montserrat"/>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94" name="Shape 94"/>
        <p:cNvGrpSpPr/>
        <p:nvPr/>
      </p:nvGrpSpPr>
      <p:grpSpPr>
        <a:xfrm>
          <a:off x="0" y="0"/>
          <a:ext cx="0" cy="0"/>
          <a:chOff x="0" y="0"/>
          <a:chExt cx="0" cy="0"/>
        </a:xfrm>
      </p:grpSpPr>
      <p:grpSp>
        <p:nvGrpSpPr>
          <p:cNvPr id="95" name="Google Shape;95;p14"/>
          <p:cNvGrpSpPr/>
          <p:nvPr/>
        </p:nvGrpSpPr>
        <p:grpSpPr>
          <a:xfrm>
            <a:off x="289235" y="436099"/>
            <a:ext cx="11902765" cy="6140547"/>
            <a:chOff x="470597" y="793663"/>
            <a:chExt cx="11640474" cy="7575190"/>
          </a:xfrm>
        </p:grpSpPr>
        <p:pic>
          <p:nvPicPr>
            <p:cNvPr descr="Free photo ai cybersecurity, virus protection in machine learning" id="96" name="Google Shape;96;p14"/>
            <p:cNvPicPr preferRelativeResize="0"/>
            <p:nvPr/>
          </p:nvPicPr>
          <p:blipFill rotWithShape="1">
            <a:blip r:embed="rId3">
              <a:alphaModFix/>
            </a:blip>
            <a:srcRect b="0" l="0" r="0" t="0"/>
            <a:stretch/>
          </p:blipFill>
          <p:spPr>
            <a:xfrm>
              <a:off x="6835979" y="1027489"/>
              <a:ext cx="5275092" cy="6968245"/>
            </a:xfrm>
            <a:prstGeom prst="ellipse">
              <a:avLst/>
            </a:prstGeom>
            <a:noFill/>
            <a:ln>
              <a:noFill/>
            </a:ln>
            <a:effectLst>
              <a:outerShdw blurRad="127000" sx="102000" rotWithShape="0" algn="ctr" sy="102000">
                <a:srgbClr val="000000">
                  <a:alpha val="24705"/>
                </a:srgbClr>
              </a:outerShdw>
            </a:effectLst>
          </p:spPr>
        </p:pic>
        <p:grpSp>
          <p:nvGrpSpPr>
            <p:cNvPr id="97" name="Google Shape;97;p14"/>
            <p:cNvGrpSpPr/>
            <p:nvPr/>
          </p:nvGrpSpPr>
          <p:grpSpPr>
            <a:xfrm>
              <a:off x="470597" y="793663"/>
              <a:ext cx="8095444" cy="7575190"/>
              <a:chOff x="470597" y="679906"/>
              <a:chExt cx="8095444" cy="7575190"/>
            </a:xfrm>
          </p:grpSpPr>
          <p:sp>
            <p:nvSpPr>
              <p:cNvPr id="98" name="Google Shape;98;p14"/>
              <p:cNvSpPr txBox="1"/>
              <p:nvPr/>
            </p:nvSpPr>
            <p:spPr>
              <a:xfrm>
                <a:off x="470597" y="679906"/>
                <a:ext cx="3968266" cy="148076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3600" u="none" cap="none" strike="noStrike">
                    <a:solidFill>
                      <a:schemeClr val="lt1"/>
                    </a:solidFill>
                    <a:latin typeface="Montserrat"/>
                    <a:ea typeface="Montserrat"/>
                    <a:cs typeface="Montserrat"/>
                    <a:sym typeface="Montserrat"/>
                  </a:rPr>
                  <a:t>Information Gathering</a:t>
                </a:r>
                <a:endParaRPr/>
              </a:p>
            </p:txBody>
          </p:sp>
          <p:sp>
            <p:nvSpPr>
              <p:cNvPr id="99" name="Google Shape;99;p14"/>
              <p:cNvSpPr txBox="1"/>
              <p:nvPr/>
            </p:nvSpPr>
            <p:spPr>
              <a:xfrm>
                <a:off x="470597" y="1976454"/>
                <a:ext cx="8095444" cy="6278642"/>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Definition</a:t>
                </a:r>
                <a:r>
                  <a:rPr b="1" lang="en-US" sz="1800">
                    <a:solidFill>
                      <a:schemeClr val="lt1"/>
                    </a:solidFill>
                    <a:latin typeface="Calibri"/>
                    <a:ea typeface="Calibri"/>
                    <a:cs typeface="Calibri"/>
                    <a:sym typeface="Calibri"/>
                  </a:rPr>
                  <a:t>: </a:t>
                </a:r>
                <a:r>
                  <a:rPr lang="en-US" sz="1800">
                    <a:solidFill>
                      <a:schemeClr val="lt1"/>
                    </a:solidFill>
                    <a:latin typeface="Calibri"/>
                    <a:ea typeface="Calibri"/>
                    <a:cs typeface="Calibri"/>
                    <a:sym typeface="Calibri"/>
                  </a:rPr>
                  <a:t>Information gathering, or reconnaissance, involves collecting data to understand a target's environment. This includes technical details like IP addresses and software versions, as well as personal information.</a:t>
                </a:r>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Purpose:</a:t>
                </a:r>
                <a:endParaRPr b="1" sz="2000">
                  <a:solidFill>
                    <a:schemeClr val="lt1"/>
                  </a:solidFill>
                  <a:latin typeface="Calibri"/>
                  <a:ea typeface="Calibri"/>
                  <a:cs typeface="Calibri"/>
                  <a:sym typeface="Calibri"/>
                </a:endParaRPr>
              </a:p>
              <a:p>
                <a:pPr indent="0" lvl="0" marL="0" marR="0" rtl="0" algn="l">
                  <a:lnSpc>
                    <a:spcPct val="150000"/>
                  </a:lnSpc>
                  <a:spcBef>
                    <a:spcPts val="0"/>
                  </a:spcBef>
                  <a:spcAft>
                    <a:spcPts val="0"/>
                  </a:spcAft>
                  <a:buNone/>
                </a:pPr>
                <a:r>
                  <a:rPr b="1" lang="en-US" sz="1800">
                    <a:solidFill>
                      <a:schemeClr val="lt1"/>
                    </a:solidFill>
                    <a:latin typeface="Calibri"/>
                    <a:ea typeface="Calibri"/>
                    <a:cs typeface="Calibri"/>
                    <a:sym typeface="Calibri"/>
                  </a:rPr>
                  <a:t>1</a:t>
                </a:r>
                <a:r>
                  <a:rPr lang="en-US" sz="1800">
                    <a:solidFill>
                      <a:schemeClr val="lt1"/>
                    </a:solidFill>
                    <a:latin typeface="Calibri"/>
                    <a:ea typeface="Calibri"/>
                    <a:cs typeface="Calibri"/>
                    <a:sym typeface="Calibri"/>
                  </a:rPr>
                  <a:t>. </a:t>
                </a:r>
                <a:r>
                  <a:rPr b="1" lang="en-US" sz="1800">
                    <a:solidFill>
                      <a:schemeClr val="lt1"/>
                    </a:solidFill>
                    <a:latin typeface="Calibri"/>
                    <a:ea typeface="Calibri"/>
                    <a:cs typeface="Calibri"/>
                    <a:sym typeface="Calibri"/>
                  </a:rPr>
                  <a:t>Identify Vulnerabilities</a:t>
                </a:r>
                <a:r>
                  <a:rPr lang="en-US" sz="1800">
                    <a:solidFill>
                      <a:schemeClr val="lt1"/>
                    </a:solidFill>
                    <a:latin typeface="Calibri"/>
                    <a:ea typeface="Calibri"/>
                    <a:cs typeface="Calibri"/>
                    <a:sym typeface="Calibri"/>
                  </a:rPr>
                  <a:t>: Find security weaknesses that can be exploited.</a:t>
                </a:r>
                <a:endParaRPr/>
              </a:p>
              <a:p>
                <a:pPr indent="0" lvl="0" marL="0" marR="0" rtl="0" algn="l">
                  <a:lnSpc>
                    <a:spcPct val="150000"/>
                  </a:lnSpc>
                  <a:spcBef>
                    <a:spcPts val="0"/>
                  </a:spcBef>
                  <a:spcAft>
                    <a:spcPts val="0"/>
                  </a:spcAft>
                  <a:buNone/>
                </a:pPr>
                <a:r>
                  <a:rPr b="1" lang="en-US" sz="1800">
                    <a:solidFill>
                      <a:schemeClr val="lt1"/>
                    </a:solidFill>
                    <a:latin typeface="Calibri"/>
                    <a:ea typeface="Calibri"/>
                    <a:cs typeface="Calibri"/>
                    <a:sym typeface="Calibri"/>
                  </a:rPr>
                  <a:t>2</a:t>
                </a:r>
                <a:r>
                  <a:rPr lang="en-US" sz="1800">
                    <a:solidFill>
                      <a:schemeClr val="lt1"/>
                    </a:solidFill>
                    <a:latin typeface="Calibri"/>
                    <a:ea typeface="Calibri"/>
                    <a:cs typeface="Calibri"/>
                    <a:sym typeface="Calibri"/>
                  </a:rPr>
                  <a:t>. </a:t>
                </a:r>
                <a:r>
                  <a:rPr b="1" lang="en-US" sz="1800">
                    <a:solidFill>
                      <a:schemeClr val="lt1"/>
                    </a:solidFill>
                    <a:latin typeface="Calibri"/>
                    <a:ea typeface="Calibri"/>
                    <a:cs typeface="Calibri"/>
                    <a:sym typeface="Calibri"/>
                  </a:rPr>
                  <a:t>Understand Target Infrastructure</a:t>
                </a:r>
                <a:r>
                  <a:rPr lang="en-US" sz="1800">
                    <a:solidFill>
                      <a:schemeClr val="lt1"/>
                    </a:solidFill>
                    <a:latin typeface="Calibri"/>
                    <a:ea typeface="Calibri"/>
                    <a:cs typeface="Calibri"/>
                    <a:sym typeface="Calibri"/>
                  </a:rPr>
                  <a:t>: Learn about the target's network, systems, and technology.</a:t>
                </a:r>
                <a:endParaRPr/>
              </a:p>
              <a:p>
                <a:pPr indent="0" lvl="0" marL="0" marR="0" rtl="0" algn="l">
                  <a:lnSpc>
                    <a:spcPct val="150000"/>
                  </a:lnSpc>
                  <a:spcBef>
                    <a:spcPts val="0"/>
                  </a:spcBef>
                  <a:spcAft>
                    <a:spcPts val="0"/>
                  </a:spcAft>
                  <a:buNone/>
                </a:pPr>
                <a:r>
                  <a:rPr b="1" lang="en-US" sz="1800">
                    <a:solidFill>
                      <a:schemeClr val="lt1"/>
                    </a:solidFill>
                    <a:latin typeface="Calibri"/>
                    <a:ea typeface="Calibri"/>
                    <a:cs typeface="Calibri"/>
                    <a:sym typeface="Calibri"/>
                  </a:rPr>
                  <a:t>3. Prepare for Social Engineering</a:t>
                </a:r>
                <a:r>
                  <a:rPr lang="en-US" sz="1800">
                    <a:solidFill>
                      <a:schemeClr val="lt1"/>
                    </a:solidFill>
                    <a:latin typeface="Calibri"/>
                    <a:ea typeface="Calibri"/>
                    <a:cs typeface="Calibri"/>
                    <a:sym typeface="Calibri"/>
                  </a:rPr>
                  <a:t>: Collect information for social engineering attacks like phishing.</a:t>
                </a:r>
                <a:endParaRPr/>
              </a:p>
              <a:p>
                <a:pPr indent="0" lvl="0" marL="0" marR="0" rtl="0" algn="l">
                  <a:lnSpc>
                    <a:spcPct val="150000"/>
                  </a:lnSpc>
                  <a:spcBef>
                    <a:spcPts val="0"/>
                  </a:spcBef>
                  <a:spcAft>
                    <a:spcPts val="0"/>
                  </a:spcAft>
                  <a:buNone/>
                </a:pPr>
                <a:r>
                  <a:rPr b="1" lang="en-US" sz="1800">
                    <a:solidFill>
                      <a:schemeClr val="lt1"/>
                    </a:solidFill>
                    <a:latin typeface="Calibri"/>
                    <a:ea typeface="Calibri"/>
                    <a:cs typeface="Calibri"/>
                    <a:sym typeface="Calibri"/>
                  </a:rPr>
                  <a:t>4. Legal and Regulatory Compliance</a:t>
                </a:r>
                <a:r>
                  <a:rPr lang="en-US" sz="1800">
                    <a:solidFill>
                      <a:schemeClr val="lt1"/>
                    </a:solidFill>
                    <a:latin typeface="Calibri"/>
                    <a:ea typeface="Calibri"/>
                    <a:cs typeface="Calibri"/>
                    <a:sym typeface="Calibri"/>
                  </a:rPr>
                  <a:t>: Ensure data collection methods follow legal and regulatory standards.</a:t>
                </a:r>
                <a:endParaRPr sz="1800">
                  <a:solidFill>
                    <a:schemeClr val="lt1"/>
                  </a:solidFill>
                  <a:latin typeface="Calibri"/>
                  <a:ea typeface="Calibri"/>
                  <a:cs typeface="Calibri"/>
                  <a:sym typeface="Calibri"/>
                </a:endParaRPr>
              </a:p>
              <a:p>
                <a:pPr indent="0" lvl="0" marL="0" marR="0" rtl="0" algn="l">
                  <a:spcBef>
                    <a:spcPts val="0"/>
                  </a:spcBef>
                  <a:spcAft>
                    <a:spcPts val="0"/>
                  </a:spcAft>
                  <a:buNone/>
                </a:pPr>
                <a:r>
                  <a:rPr lang="en-US" sz="1800">
                    <a:solidFill>
                      <a:schemeClr val="dk1"/>
                    </a:solidFill>
                    <a:latin typeface="Calibri"/>
                    <a:ea typeface="Calibri"/>
                    <a:cs typeface="Calibri"/>
                    <a:sym typeface="Calibri"/>
                  </a:rPr>
                  <a:t>.</a:t>
                </a:r>
                <a:endParaRPr sz="1800">
                  <a:solidFill>
                    <a:schemeClr val="dk1"/>
                  </a:solidFill>
                  <a:latin typeface="Calibri"/>
                  <a:ea typeface="Calibri"/>
                  <a:cs typeface="Calibri"/>
                  <a:sym typeface="Calibri"/>
                </a:endParaRPr>
              </a:p>
              <a:p>
                <a:pPr indent="0" lvl="0" marL="0" marR="0" rtl="0" algn="l">
                  <a:lnSpc>
                    <a:spcPct val="150000"/>
                  </a:lnSpc>
                  <a:spcBef>
                    <a:spcPts val="0"/>
                  </a:spcBef>
                  <a:spcAft>
                    <a:spcPts val="0"/>
                  </a:spcAft>
                  <a:buNone/>
                </a:pPr>
                <a:r>
                  <a:t/>
                </a:r>
                <a:endParaRPr sz="1800">
                  <a:solidFill>
                    <a:schemeClr val="lt1"/>
                  </a:solidFill>
                  <a:latin typeface="Calibri"/>
                  <a:ea typeface="Calibri"/>
                  <a:cs typeface="Calibri"/>
                  <a:sym typeface="Calibri"/>
                </a:endParaRPr>
              </a:p>
              <a:p>
                <a:pPr indent="0" lvl="0" marL="0" marR="0" rtl="0" algn="l">
                  <a:lnSpc>
                    <a:spcPct val="150000"/>
                  </a:lnSpc>
                  <a:spcBef>
                    <a:spcPts val="0"/>
                  </a:spcBef>
                  <a:spcAft>
                    <a:spcPts val="0"/>
                  </a:spcAft>
                  <a:buNone/>
                </a:pPr>
                <a:r>
                  <a:t/>
                </a:r>
                <a:endParaRPr sz="1800">
                  <a:solidFill>
                    <a:schemeClr val="lt1"/>
                  </a:solidFill>
                  <a:latin typeface="Calibri"/>
                  <a:ea typeface="Calibri"/>
                  <a:cs typeface="Calibri"/>
                  <a:sym typeface="Calibri"/>
                </a:endParaRPr>
              </a:p>
              <a:p>
                <a:pPr indent="0" lvl="0" marL="0" marR="0" rtl="0" algn="l">
                  <a:lnSpc>
                    <a:spcPct val="150000"/>
                  </a:lnSpc>
                  <a:spcBef>
                    <a:spcPts val="0"/>
                  </a:spcBef>
                  <a:spcAft>
                    <a:spcPts val="0"/>
                  </a:spcAft>
                  <a:buNone/>
                </a:pPr>
                <a:r>
                  <a:t/>
                </a:r>
                <a:endParaRPr sz="1800">
                  <a:solidFill>
                    <a:schemeClr val="lt1"/>
                  </a:solidFill>
                  <a:latin typeface="Montserrat"/>
                  <a:ea typeface="Montserrat"/>
                  <a:cs typeface="Montserrat"/>
                  <a:sym typeface="Montserrat"/>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103" name="Shape 103"/>
        <p:cNvGrpSpPr/>
        <p:nvPr/>
      </p:nvGrpSpPr>
      <p:grpSpPr>
        <a:xfrm>
          <a:off x="0" y="0"/>
          <a:ext cx="0" cy="0"/>
          <a:chOff x="0" y="0"/>
          <a:chExt cx="0" cy="0"/>
        </a:xfrm>
      </p:grpSpPr>
      <p:grpSp>
        <p:nvGrpSpPr>
          <p:cNvPr id="104" name="Google Shape;104;p15"/>
          <p:cNvGrpSpPr/>
          <p:nvPr/>
        </p:nvGrpSpPr>
        <p:grpSpPr>
          <a:xfrm>
            <a:off x="0" y="1195637"/>
            <a:ext cx="12192000" cy="5128621"/>
            <a:chOff x="0" y="1083333"/>
            <a:chExt cx="12192000" cy="5128621"/>
          </a:xfrm>
        </p:grpSpPr>
        <p:grpSp>
          <p:nvGrpSpPr>
            <p:cNvPr id="105" name="Google Shape;105;p15"/>
            <p:cNvGrpSpPr/>
            <p:nvPr/>
          </p:nvGrpSpPr>
          <p:grpSpPr>
            <a:xfrm>
              <a:off x="386861" y="2898181"/>
              <a:ext cx="8616416" cy="3313773"/>
              <a:chOff x="328246" y="2898181"/>
              <a:chExt cx="8616416" cy="3313773"/>
            </a:xfrm>
          </p:grpSpPr>
          <p:grpSp>
            <p:nvGrpSpPr>
              <p:cNvPr id="106" name="Google Shape;106;p15"/>
              <p:cNvGrpSpPr/>
              <p:nvPr/>
            </p:nvGrpSpPr>
            <p:grpSpPr>
              <a:xfrm>
                <a:off x="328246" y="2898182"/>
                <a:ext cx="2797749" cy="3227066"/>
                <a:chOff x="328246" y="2898182"/>
                <a:chExt cx="2797749" cy="3227066"/>
              </a:xfrm>
            </p:grpSpPr>
            <p:sp>
              <p:nvSpPr>
                <p:cNvPr id="107" name="Google Shape;107;p15"/>
                <p:cNvSpPr/>
                <p:nvPr/>
              </p:nvSpPr>
              <p:spPr>
                <a:xfrm>
                  <a:off x="328246" y="2898182"/>
                  <a:ext cx="2797749" cy="3216910"/>
                </a:xfrm>
                <a:prstGeom prst="rect">
                  <a:avLst/>
                </a:prstGeom>
                <a:solidFill>
                  <a:srgbClr val="7F7F7F">
                    <a:alpha val="35686"/>
                  </a:srgbClr>
                </a:solidFill>
                <a:ln cap="flat" cmpd="sng" w="12700">
                  <a:solidFill>
                    <a:srgbClr val="050829"/>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08" name="Google Shape;108;p15"/>
                <p:cNvSpPr txBox="1"/>
                <p:nvPr/>
              </p:nvSpPr>
              <p:spPr>
                <a:xfrm>
                  <a:off x="328246" y="5540473"/>
                  <a:ext cx="2797749" cy="58477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3200">
                      <a:solidFill>
                        <a:schemeClr val="lt1"/>
                      </a:solidFill>
                      <a:latin typeface="Calibri"/>
                      <a:ea typeface="Calibri"/>
                      <a:cs typeface="Calibri"/>
                      <a:sym typeface="Calibri"/>
                    </a:rPr>
                    <a:t>Shodan</a:t>
                  </a:r>
                  <a:endParaRPr b="1" sz="3200">
                    <a:solidFill>
                      <a:schemeClr val="lt1"/>
                    </a:solidFill>
                    <a:latin typeface="Montserrat"/>
                    <a:ea typeface="Montserrat"/>
                    <a:cs typeface="Montserrat"/>
                    <a:sym typeface="Montserrat"/>
                  </a:endParaRPr>
                </a:p>
              </p:txBody>
            </p:sp>
            <p:pic>
              <p:nvPicPr>
                <p:cNvPr id="109" name="Google Shape;109;p15"/>
                <p:cNvPicPr preferRelativeResize="0"/>
                <p:nvPr/>
              </p:nvPicPr>
              <p:blipFill rotWithShape="1">
                <a:blip r:embed="rId3">
                  <a:alphaModFix/>
                </a:blip>
                <a:srcRect b="0" l="0" r="0" t="0"/>
                <a:stretch/>
              </p:blipFill>
              <p:spPr>
                <a:xfrm>
                  <a:off x="328246" y="2971312"/>
                  <a:ext cx="2797749" cy="2496031"/>
                </a:xfrm>
                <a:prstGeom prst="rect">
                  <a:avLst/>
                </a:prstGeom>
                <a:noFill/>
                <a:ln>
                  <a:noFill/>
                </a:ln>
              </p:spPr>
            </p:pic>
          </p:grpSp>
          <p:grpSp>
            <p:nvGrpSpPr>
              <p:cNvPr id="110" name="Google Shape;110;p15"/>
              <p:cNvGrpSpPr/>
              <p:nvPr/>
            </p:nvGrpSpPr>
            <p:grpSpPr>
              <a:xfrm>
                <a:off x="3015441" y="2898181"/>
                <a:ext cx="3223846" cy="3313773"/>
                <a:chOff x="2943850" y="2898181"/>
                <a:chExt cx="3223846" cy="3313773"/>
              </a:xfrm>
            </p:grpSpPr>
            <p:sp>
              <p:nvSpPr>
                <p:cNvPr id="111" name="Google Shape;111;p15"/>
                <p:cNvSpPr/>
                <p:nvPr/>
              </p:nvSpPr>
              <p:spPr>
                <a:xfrm>
                  <a:off x="3304618" y="2898181"/>
                  <a:ext cx="2502310" cy="3227067"/>
                </a:xfrm>
                <a:prstGeom prst="rect">
                  <a:avLst/>
                </a:prstGeom>
                <a:gradFill>
                  <a:gsLst>
                    <a:gs pos="0">
                      <a:srgbClr val="41258C"/>
                    </a:gs>
                    <a:gs pos="75000">
                      <a:srgbClr val="320175"/>
                    </a:gs>
                    <a:gs pos="100000">
                      <a:srgbClr val="320175"/>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12" name="Google Shape;112;p15"/>
                <p:cNvSpPr txBox="1"/>
                <p:nvPr/>
              </p:nvSpPr>
              <p:spPr>
                <a:xfrm>
                  <a:off x="2943850" y="5627179"/>
                  <a:ext cx="3223846" cy="58477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3200">
                      <a:solidFill>
                        <a:schemeClr val="lt1"/>
                      </a:solidFill>
                      <a:latin typeface="Calibri"/>
                      <a:ea typeface="Calibri"/>
                      <a:cs typeface="Calibri"/>
                      <a:sym typeface="Calibri"/>
                    </a:rPr>
                    <a:t>Maltego</a:t>
                  </a:r>
                  <a:endParaRPr b="1" sz="3200">
                    <a:solidFill>
                      <a:schemeClr val="lt1"/>
                    </a:solidFill>
                    <a:latin typeface="Montserrat"/>
                    <a:ea typeface="Montserrat"/>
                    <a:cs typeface="Montserrat"/>
                    <a:sym typeface="Montserrat"/>
                  </a:endParaRPr>
                </a:p>
              </p:txBody>
            </p:sp>
            <p:pic>
              <p:nvPicPr>
                <p:cNvPr id="113" name="Google Shape;113;p15"/>
                <p:cNvPicPr preferRelativeResize="0"/>
                <p:nvPr/>
              </p:nvPicPr>
              <p:blipFill rotWithShape="1">
                <a:blip r:embed="rId4">
                  <a:alphaModFix/>
                </a:blip>
                <a:srcRect b="0" l="0" r="0" t="0"/>
                <a:stretch/>
              </p:blipFill>
              <p:spPr>
                <a:xfrm>
                  <a:off x="3304618" y="2971312"/>
                  <a:ext cx="2502310" cy="2496031"/>
                </a:xfrm>
                <a:prstGeom prst="rect">
                  <a:avLst/>
                </a:prstGeom>
                <a:noFill/>
                <a:ln>
                  <a:noFill/>
                </a:ln>
              </p:spPr>
            </p:pic>
          </p:grpSp>
          <p:grpSp>
            <p:nvGrpSpPr>
              <p:cNvPr id="114" name="Google Shape;114;p15"/>
              <p:cNvGrpSpPr/>
              <p:nvPr/>
            </p:nvGrpSpPr>
            <p:grpSpPr>
              <a:xfrm>
                <a:off x="5720816" y="2898181"/>
                <a:ext cx="3223846" cy="3294971"/>
                <a:chOff x="5720816" y="2898181"/>
                <a:chExt cx="3223846" cy="3294971"/>
              </a:xfrm>
            </p:grpSpPr>
            <p:sp>
              <p:nvSpPr>
                <p:cNvPr id="115" name="Google Shape;115;p15"/>
                <p:cNvSpPr/>
                <p:nvPr/>
              </p:nvSpPr>
              <p:spPr>
                <a:xfrm>
                  <a:off x="6128733" y="2898181"/>
                  <a:ext cx="2408012" cy="3227067"/>
                </a:xfrm>
                <a:prstGeom prst="rect">
                  <a:avLst/>
                </a:prstGeom>
                <a:solidFill>
                  <a:srgbClr val="7F7F7F">
                    <a:alpha val="35686"/>
                  </a:srgbClr>
                </a:solidFill>
                <a:ln cap="flat" cmpd="sng" w="12700">
                  <a:solidFill>
                    <a:srgbClr val="050829"/>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16" name="Google Shape;116;p15"/>
                <p:cNvSpPr txBox="1"/>
                <p:nvPr/>
              </p:nvSpPr>
              <p:spPr>
                <a:xfrm>
                  <a:off x="5720816" y="5608377"/>
                  <a:ext cx="3223846" cy="58477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3200">
                      <a:solidFill>
                        <a:schemeClr val="lt1"/>
                      </a:solidFill>
                      <a:latin typeface="Calibri"/>
                      <a:ea typeface="Calibri"/>
                      <a:cs typeface="Calibri"/>
                      <a:sym typeface="Calibri"/>
                    </a:rPr>
                    <a:t>The Harvester</a:t>
                  </a:r>
                  <a:endParaRPr b="1" sz="3200">
                    <a:solidFill>
                      <a:schemeClr val="lt1"/>
                    </a:solidFill>
                    <a:latin typeface="Montserrat"/>
                    <a:ea typeface="Montserrat"/>
                    <a:cs typeface="Montserrat"/>
                    <a:sym typeface="Montserrat"/>
                  </a:endParaRPr>
                </a:p>
              </p:txBody>
            </p:sp>
            <p:pic>
              <p:nvPicPr>
                <p:cNvPr id="117" name="Google Shape;117;p15"/>
                <p:cNvPicPr preferRelativeResize="0"/>
                <p:nvPr/>
              </p:nvPicPr>
              <p:blipFill rotWithShape="1">
                <a:blip r:embed="rId5">
                  <a:alphaModFix/>
                </a:blip>
                <a:srcRect b="0" l="0" r="0" t="0"/>
                <a:stretch/>
              </p:blipFill>
              <p:spPr>
                <a:xfrm>
                  <a:off x="6128733" y="2971312"/>
                  <a:ext cx="2408012" cy="2496031"/>
                </a:xfrm>
                <a:prstGeom prst="rect">
                  <a:avLst/>
                </a:prstGeom>
                <a:noFill/>
                <a:ln>
                  <a:noFill/>
                </a:ln>
              </p:spPr>
            </p:pic>
          </p:grpSp>
        </p:grpSp>
        <p:sp>
          <p:nvSpPr>
            <p:cNvPr id="118" name="Google Shape;118;p15"/>
            <p:cNvSpPr txBox="1"/>
            <p:nvPr/>
          </p:nvSpPr>
          <p:spPr>
            <a:xfrm>
              <a:off x="0" y="1083333"/>
              <a:ext cx="12192000" cy="646331"/>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3600">
                  <a:solidFill>
                    <a:schemeClr val="lt1"/>
                  </a:solidFill>
                  <a:latin typeface="Calibri"/>
                  <a:ea typeface="Calibri"/>
                  <a:cs typeface="Calibri"/>
                  <a:sym typeface="Calibri"/>
                </a:rPr>
                <a:t>Techniques and Tools for Information Gathering</a:t>
              </a:r>
              <a:endParaRPr b="1" sz="3600">
                <a:solidFill>
                  <a:schemeClr val="lt1"/>
                </a:solidFill>
                <a:latin typeface="Montserrat"/>
                <a:ea typeface="Montserrat"/>
                <a:cs typeface="Montserrat"/>
                <a:sym typeface="Montserrat"/>
              </a:endParaRPr>
            </a:p>
          </p:txBody>
        </p:sp>
      </p:grpSp>
      <p:sp>
        <p:nvSpPr>
          <p:cNvPr id="119" name="Google Shape;119;p15"/>
          <p:cNvSpPr/>
          <p:nvPr/>
        </p:nvSpPr>
        <p:spPr>
          <a:xfrm>
            <a:off x="8845574" y="3000329"/>
            <a:ext cx="2502310" cy="3227067"/>
          </a:xfrm>
          <a:prstGeom prst="rect">
            <a:avLst/>
          </a:prstGeom>
          <a:gradFill>
            <a:gsLst>
              <a:gs pos="0">
                <a:srgbClr val="41258C"/>
              </a:gs>
              <a:gs pos="75000">
                <a:srgbClr val="320175"/>
              </a:gs>
              <a:gs pos="100000">
                <a:srgbClr val="320175"/>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id="120" name="Google Shape;120;p15"/>
          <p:cNvPicPr preferRelativeResize="0"/>
          <p:nvPr/>
        </p:nvPicPr>
        <p:blipFill rotWithShape="1">
          <a:blip r:embed="rId6">
            <a:alphaModFix/>
          </a:blip>
          <a:srcRect b="0" l="0" r="0" t="0"/>
          <a:stretch/>
        </p:blipFill>
        <p:spPr>
          <a:xfrm>
            <a:off x="8848713" y="3083616"/>
            <a:ext cx="2496031" cy="2496031"/>
          </a:xfrm>
          <a:prstGeom prst="rect">
            <a:avLst/>
          </a:prstGeom>
          <a:noFill/>
          <a:ln>
            <a:noFill/>
          </a:ln>
        </p:spPr>
      </p:pic>
      <p:sp>
        <p:nvSpPr>
          <p:cNvPr id="121" name="Google Shape;121;p15"/>
          <p:cNvSpPr txBox="1"/>
          <p:nvPr/>
        </p:nvSpPr>
        <p:spPr>
          <a:xfrm>
            <a:off x="8484806" y="5740172"/>
            <a:ext cx="3223846" cy="58477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3200">
                <a:solidFill>
                  <a:schemeClr val="lt1"/>
                </a:solidFill>
                <a:latin typeface="Calibri"/>
                <a:ea typeface="Calibri"/>
                <a:cs typeface="Calibri"/>
                <a:sym typeface="Calibri"/>
              </a:rPr>
              <a:t>Spokeo</a:t>
            </a:r>
            <a:endParaRPr b="1" sz="3200">
              <a:solidFill>
                <a:schemeClr val="lt1"/>
              </a:solidFill>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125" name="Shape 125"/>
        <p:cNvGrpSpPr/>
        <p:nvPr/>
      </p:nvGrpSpPr>
      <p:grpSpPr>
        <a:xfrm>
          <a:off x="0" y="0"/>
          <a:ext cx="0" cy="0"/>
          <a:chOff x="0" y="0"/>
          <a:chExt cx="0" cy="0"/>
        </a:xfrm>
      </p:grpSpPr>
      <p:sp>
        <p:nvSpPr>
          <p:cNvPr id="126" name="Google Shape;126;p16"/>
          <p:cNvSpPr txBox="1"/>
          <p:nvPr/>
        </p:nvSpPr>
        <p:spPr>
          <a:xfrm>
            <a:off x="9457412" y="161164"/>
            <a:ext cx="2585299" cy="307777"/>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400">
                <a:solidFill>
                  <a:schemeClr val="lt1"/>
                </a:solidFill>
                <a:latin typeface="Montserrat"/>
                <a:ea typeface="Montserrat"/>
                <a:cs typeface="Montserrat"/>
                <a:sym typeface="Montserrat"/>
              </a:rPr>
              <a:t>Cyber Security</a:t>
            </a:r>
            <a:endParaRPr/>
          </a:p>
        </p:txBody>
      </p:sp>
      <p:sp>
        <p:nvSpPr>
          <p:cNvPr id="127" name="Google Shape;127;p16"/>
          <p:cNvSpPr txBox="1"/>
          <p:nvPr/>
        </p:nvSpPr>
        <p:spPr>
          <a:xfrm>
            <a:off x="582274" y="292768"/>
            <a:ext cx="6901738"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600">
                <a:solidFill>
                  <a:schemeClr val="lt1"/>
                </a:solidFill>
                <a:latin typeface="Calibri"/>
                <a:ea typeface="Calibri"/>
                <a:cs typeface="Calibri"/>
                <a:sym typeface="Calibri"/>
              </a:rPr>
              <a:t>Shodan and IoT Device Information</a:t>
            </a:r>
            <a:endParaRPr b="1" sz="3600">
              <a:solidFill>
                <a:schemeClr val="lt1"/>
              </a:solidFill>
              <a:latin typeface="Montserrat"/>
              <a:ea typeface="Montserrat"/>
              <a:cs typeface="Montserrat"/>
              <a:sym typeface="Montserrat"/>
            </a:endParaRPr>
          </a:p>
        </p:txBody>
      </p:sp>
      <p:grpSp>
        <p:nvGrpSpPr>
          <p:cNvPr id="128" name="Google Shape;128;p16"/>
          <p:cNvGrpSpPr/>
          <p:nvPr/>
        </p:nvGrpSpPr>
        <p:grpSpPr>
          <a:xfrm>
            <a:off x="479283" y="1077748"/>
            <a:ext cx="11563428" cy="5373023"/>
            <a:chOff x="479282" y="850832"/>
            <a:chExt cx="11563428" cy="5373023"/>
          </a:xfrm>
        </p:grpSpPr>
        <p:pic>
          <p:nvPicPr>
            <p:cNvPr id="129" name="Google Shape;129;p16"/>
            <p:cNvPicPr preferRelativeResize="0"/>
            <p:nvPr/>
          </p:nvPicPr>
          <p:blipFill rotWithShape="1">
            <a:blip r:embed="rId3">
              <a:alphaModFix/>
            </a:blip>
            <a:srcRect b="0" l="0" r="0" t="0"/>
            <a:stretch/>
          </p:blipFill>
          <p:spPr>
            <a:xfrm>
              <a:off x="479282" y="850832"/>
              <a:ext cx="5563772" cy="3488788"/>
            </a:xfrm>
            <a:prstGeom prst="rect">
              <a:avLst/>
            </a:prstGeom>
            <a:noFill/>
            <a:ln>
              <a:noFill/>
            </a:ln>
          </p:spPr>
        </p:pic>
        <p:sp>
          <p:nvSpPr>
            <p:cNvPr id="130" name="Google Shape;130;p16"/>
            <p:cNvSpPr txBox="1"/>
            <p:nvPr/>
          </p:nvSpPr>
          <p:spPr>
            <a:xfrm>
              <a:off x="6234331" y="877134"/>
              <a:ext cx="5808379" cy="3462486"/>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Definition:</a:t>
              </a:r>
              <a:r>
                <a:rPr lang="en-US" sz="2000">
                  <a:solidFill>
                    <a:schemeClr val="lt1"/>
                  </a:solidFill>
                  <a:latin typeface="Calibri"/>
                  <a:ea typeface="Calibri"/>
                  <a:cs typeface="Calibri"/>
                  <a:sym typeface="Calibri"/>
                </a:rPr>
                <a:t> </a:t>
              </a:r>
              <a:r>
                <a:rPr lang="en-US" sz="1800">
                  <a:solidFill>
                    <a:schemeClr val="lt1"/>
                  </a:solidFill>
                  <a:latin typeface="Calibri"/>
                  <a:ea typeface="Calibri"/>
                  <a:cs typeface="Calibri"/>
                  <a:sym typeface="Calibri"/>
                </a:rPr>
                <a:t>Shodan is often called the "search engine for the Internet of Things (IoT)." Unlike traditional search engines that index web pages, Shodan indexes devices connected to the internet. This includes routers, servers, webcams, smart TVs, traffic lights, and more. It gathers data such as IP addresses, open ports, banners, and device types, which can be used to identify and assess security vulnerabilities.</a:t>
              </a:r>
              <a:endParaRPr sz="1800">
                <a:solidFill>
                  <a:schemeClr val="lt1"/>
                </a:solidFill>
                <a:latin typeface="Montserrat"/>
                <a:ea typeface="Montserrat"/>
                <a:cs typeface="Montserrat"/>
                <a:sym typeface="Montserrat"/>
              </a:endParaRPr>
            </a:p>
          </p:txBody>
        </p:sp>
        <p:grpSp>
          <p:nvGrpSpPr>
            <p:cNvPr id="131" name="Google Shape;131;p16"/>
            <p:cNvGrpSpPr/>
            <p:nvPr/>
          </p:nvGrpSpPr>
          <p:grpSpPr>
            <a:xfrm>
              <a:off x="6335293" y="4530873"/>
              <a:ext cx="5612077" cy="1692982"/>
              <a:chOff x="6335293" y="4530873"/>
              <a:chExt cx="5612077" cy="1692982"/>
            </a:xfrm>
          </p:grpSpPr>
          <p:grpSp>
            <p:nvGrpSpPr>
              <p:cNvPr id="132" name="Google Shape;132;p16"/>
              <p:cNvGrpSpPr/>
              <p:nvPr/>
            </p:nvGrpSpPr>
            <p:grpSpPr>
              <a:xfrm>
                <a:off x="6335293" y="4530873"/>
                <a:ext cx="2649416" cy="1692982"/>
                <a:chOff x="6335293" y="4530872"/>
                <a:chExt cx="2649416" cy="1692982"/>
              </a:xfrm>
            </p:grpSpPr>
            <p:sp>
              <p:nvSpPr>
                <p:cNvPr id="133" name="Google Shape;133;p16"/>
                <p:cNvSpPr/>
                <p:nvPr/>
              </p:nvSpPr>
              <p:spPr>
                <a:xfrm>
                  <a:off x="6335293" y="4530872"/>
                  <a:ext cx="2649416" cy="1692982"/>
                </a:xfrm>
                <a:prstGeom prst="rect">
                  <a:avLst/>
                </a:prstGeom>
                <a:gradFill>
                  <a:gsLst>
                    <a:gs pos="0">
                      <a:srgbClr val="41258C"/>
                    </a:gs>
                    <a:gs pos="75000">
                      <a:srgbClr val="320175"/>
                    </a:gs>
                    <a:gs pos="100000">
                      <a:srgbClr val="320175"/>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34" name="Google Shape;134;p16"/>
                <p:cNvSpPr txBox="1"/>
                <p:nvPr/>
              </p:nvSpPr>
              <p:spPr>
                <a:xfrm>
                  <a:off x="6335293" y="5007757"/>
                  <a:ext cx="2585299" cy="92333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800">
                      <a:solidFill>
                        <a:schemeClr val="lt1"/>
                      </a:solidFill>
                      <a:latin typeface="Montserrat"/>
                      <a:ea typeface="Montserrat"/>
                      <a:cs typeface="Montserrat"/>
                      <a:sym typeface="Montserrat"/>
                    </a:rPr>
                    <a:t>https://www.shodan.io/search/filters</a:t>
                  </a:r>
                  <a:endParaRPr/>
                </a:p>
              </p:txBody>
            </p:sp>
          </p:grpSp>
          <p:grpSp>
            <p:nvGrpSpPr>
              <p:cNvPr id="135" name="Google Shape;135;p16"/>
              <p:cNvGrpSpPr/>
              <p:nvPr/>
            </p:nvGrpSpPr>
            <p:grpSpPr>
              <a:xfrm>
                <a:off x="9297954" y="4530873"/>
                <a:ext cx="2649416" cy="1692982"/>
                <a:chOff x="9297954" y="4530873"/>
                <a:chExt cx="2649416" cy="1692982"/>
              </a:xfrm>
            </p:grpSpPr>
            <p:sp>
              <p:nvSpPr>
                <p:cNvPr id="136" name="Google Shape;136;p16"/>
                <p:cNvSpPr/>
                <p:nvPr/>
              </p:nvSpPr>
              <p:spPr>
                <a:xfrm>
                  <a:off x="9297954" y="4530873"/>
                  <a:ext cx="2649416" cy="1692982"/>
                </a:xfrm>
                <a:prstGeom prst="rect">
                  <a:avLst/>
                </a:prstGeom>
                <a:gradFill>
                  <a:gsLst>
                    <a:gs pos="0">
                      <a:srgbClr val="41258C"/>
                    </a:gs>
                    <a:gs pos="75000">
                      <a:srgbClr val="320175"/>
                    </a:gs>
                    <a:gs pos="100000">
                      <a:srgbClr val="320175"/>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37" name="Google Shape;137;p16"/>
                <p:cNvSpPr txBox="1"/>
                <p:nvPr/>
              </p:nvSpPr>
              <p:spPr>
                <a:xfrm>
                  <a:off x="9330012" y="5007758"/>
                  <a:ext cx="2585299" cy="707886"/>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2000" u="sng">
                      <a:solidFill>
                        <a:schemeClr val="hlink"/>
                      </a:solidFill>
                      <a:latin typeface="Montserrat"/>
                      <a:ea typeface="Montserrat"/>
                      <a:cs typeface="Montserrat"/>
                      <a:sym typeface="Montserrat"/>
                      <a:hlinkClick r:id="rId4"/>
                    </a:rPr>
                    <a:t>https://cli.shodan.i</a:t>
                  </a:r>
                  <a:r>
                    <a:rPr lang="en-US" sz="2000">
                      <a:solidFill>
                        <a:schemeClr val="lt1"/>
                      </a:solidFill>
                      <a:latin typeface="Montserrat"/>
                      <a:ea typeface="Montserrat"/>
                      <a:cs typeface="Montserrat"/>
                      <a:sym typeface="Montserrat"/>
                    </a:rPr>
                    <a:t> o/</a:t>
                  </a:r>
                  <a:endParaRPr/>
                </a:p>
              </p:txBody>
            </p:sp>
          </p:grpSp>
        </p:grpSp>
      </p:grpSp>
      <p:sp>
        <p:nvSpPr>
          <p:cNvPr id="138" name="Google Shape;138;p16"/>
          <p:cNvSpPr/>
          <p:nvPr/>
        </p:nvSpPr>
        <p:spPr>
          <a:xfrm>
            <a:off x="479283" y="4757789"/>
            <a:ext cx="2617357" cy="1692982"/>
          </a:xfrm>
          <a:prstGeom prst="rect">
            <a:avLst/>
          </a:prstGeom>
          <a:gradFill>
            <a:gsLst>
              <a:gs pos="0">
                <a:srgbClr val="41258C"/>
              </a:gs>
              <a:gs pos="75000">
                <a:srgbClr val="320175"/>
              </a:gs>
              <a:gs pos="100000">
                <a:srgbClr val="320175"/>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000">
                <a:solidFill>
                  <a:schemeClr val="lt1"/>
                </a:solidFill>
                <a:latin typeface="Calibri"/>
                <a:ea typeface="Calibri"/>
                <a:cs typeface="Calibri"/>
                <a:sym typeface="Calibri"/>
              </a:rPr>
              <a:t>https://www.shodan.io</a:t>
            </a:r>
            <a:endParaRPr sz="2000">
              <a:solidFill>
                <a:schemeClr val="lt1"/>
              </a:solidFill>
              <a:latin typeface="Calibri"/>
              <a:ea typeface="Calibri"/>
              <a:cs typeface="Calibri"/>
              <a:sym typeface="Calibri"/>
            </a:endParaRPr>
          </a:p>
        </p:txBody>
      </p:sp>
      <p:sp>
        <p:nvSpPr>
          <p:cNvPr id="139" name="Google Shape;139;p16"/>
          <p:cNvSpPr/>
          <p:nvPr/>
        </p:nvSpPr>
        <p:spPr>
          <a:xfrm>
            <a:off x="3372634" y="4757789"/>
            <a:ext cx="2649416" cy="1692982"/>
          </a:xfrm>
          <a:prstGeom prst="rect">
            <a:avLst/>
          </a:prstGeom>
          <a:gradFill>
            <a:gsLst>
              <a:gs pos="0">
                <a:srgbClr val="41258C"/>
              </a:gs>
              <a:gs pos="75000">
                <a:srgbClr val="320175"/>
              </a:gs>
              <a:gs pos="100000">
                <a:srgbClr val="320175"/>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2000">
                <a:solidFill>
                  <a:schemeClr val="lt1"/>
                </a:solidFill>
                <a:latin typeface="Calibri"/>
                <a:ea typeface="Calibri"/>
                <a:cs typeface="Calibri"/>
                <a:sym typeface="Calibri"/>
              </a:rPr>
              <a:t>https://developer.shodan.io/api/introduction</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143" name="Shape 143"/>
        <p:cNvGrpSpPr/>
        <p:nvPr/>
      </p:nvGrpSpPr>
      <p:grpSpPr>
        <a:xfrm>
          <a:off x="0" y="0"/>
          <a:ext cx="0" cy="0"/>
          <a:chOff x="0" y="0"/>
          <a:chExt cx="0" cy="0"/>
        </a:xfrm>
      </p:grpSpPr>
      <p:grpSp>
        <p:nvGrpSpPr>
          <p:cNvPr id="144" name="Google Shape;144;p17"/>
          <p:cNvGrpSpPr/>
          <p:nvPr/>
        </p:nvGrpSpPr>
        <p:grpSpPr>
          <a:xfrm>
            <a:off x="234255" y="468942"/>
            <a:ext cx="11849894" cy="6002196"/>
            <a:chOff x="198762" y="1257302"/>
            <a:chExt cx="11641546" cy="4695089"/>
          </a:xfrm>
        </p:grpSpPr>
        <p:pic>
          <p:nvPicPr>
            <p:cNvPr id="145" name="Google Shape;145;p17"/>
            <p:cNvPicPr preferRelativeResize="0"/>
            <p:nvPr/>
          </p:nvPicPr>
          <p:blipFill rotWithShape="1">
            <a:blip r:embed="rId3">
              <a:alphaModFix/>
            </a:blip>
            <a:srcRect b="4922" l="0" r="1685" t="11138"/>
            <a:stretch/>
          </p:blipFill>
          <p:spPr>
            <a:xfrm>
              <a:off x="2973577" y="1350498"/>
              <a:ext cx="4614203" cy="4346918"/>
            </a:xfrm>
            <a:prstGeom prst="rect">
              <a:avLst/>
            </a:prstGeom>
            <a:noFill/>
            <a:ln>
              <a:noFill/>
            </a:ln>
          </p:spPr>
        </p:pic>
        <p:sp>
          <p:nvSpPr>
            <p:cNvPr id="146" name="Google Shape;146;p17"/>
            <p:cNvSpPr txBox="1"/>
            <p:nvPr/>
          </p:nvSpPr>
          <p:spPr>
            <a:xfrm>
              <a:off x="198762" y="3050848"/>
              <a:ext cx="3364523" cy="535672"/>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t/>
              </a:r>
              <a:endParaRPr b="1" sz="2800">
                <a:solidFill>
                  <a:schemeClr val="lt1"/>
                </a:solidFill>
                <a:latin typeface="Montserrat"/>
                <a:ea typeface="Montserrat"/>
                <a:cs typeface="Montserrat"/>
                <a:sym typeface="Montserrat"/>
              </a:endParaRPr>
            </a:p>
          </p:txBody>
        </p:sp>
        <p:grpSp>
          <p:nvGrpSpPr>
            <p:cNvPr id="147" name="Google Shape;147;p17"/>
            <p:cNvGrpSpPr/>
            <p:nvPr/>
          </p:nvGrpSpPr>
          <p:grpSpPr>
            <a:xfrm>
              <a:off x="7666892" y="1257302"/>
              <a:ext cx="4173416" cy="4695089"/>
              <a:chOff x="7666892" y="1225064"/>
              <a:chExt cx="4173416" cy="4695089"/>
            </a:xfrm>
          </p:grpSpPr>
          <p:grpSp>
            <p:nvGrpSpPr>
              <p:cNvPr id="148" name="Google Shape;148;p17"/>
              <p:cNvGrpSpPr/>
              <p:nvPr/>
            </p:nvGrpSpPr>
            <p:grpSpPr>
              <a:xfrm>
                <a:off x="7666892" y="1225064"/>
                <a:ext cx="4173416" cy="1195753"/>
                <a:chOff x="7666892" y="1225064"/>
                <a:chExt cx="4173416" cy="1195753"/>
              </a:xfrm>
            </p:grpSpPr>
            <p:grpSp>
              <p:nvGrpSpPr>
                <p:cNvPr id="149" name="Google Shape;149;p17"/>
                <p:cNvGrpSpPr/>
                <p:nvPr/>
              </p:nvGrpSpPr>
              <p:grpSpPr>
                <a:xfrm>
                  <a:off x="7666892" y="1225064"/>
                  <a:ext cx="4173416" cy="1195753"/>
                  <a:chOff x="7666892" y="1225064"/>
                  <a:chExt cx="4173416" cy="1195753"/>
                </a:xfrm>
              </p:grpSpPr>
              <p:sp>
                <p:nvSpPr>
                  <p:cNvPr id="150" name="Google Shape;150;p17"/>
                  <p:cNvSpPr/>
                  <p:nvPr/>
                </p:nvSpPr>
                <p:spPr>
                  <a:xfrm>
                    <a:off x="7666892" y="1225064"/>
                    <a:ext cx="4173416" cy="1195753"/>
                  </a:xfrm>
                  <a:prstGeom prst="roundRect">
                    <a:avLst>
                      <a:gd fmla="val 50000" name="adj"/>
                    </a:avLst>
                  </a:prstGeom>
                  <a:solidFill>
                    <a:srgbClr val="7F7F7F">
                      <a:alpha val="35686"/>
                    </a:srgbClr>
                  </a:solidFill>
                  <a:ln cap="flat" cmpd="sng" w="12700">
                    <a:solidFill>
                      <a:srgbClr val="050829"/>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sz="2800">
                      <a:solidFill>
                        <a:schemeClr val="lt1"/>
                      </a:solidFill>
                      <a:latin typeface="Montserrat"/>
                      <a:ea typeface="Montserrat"/>
                      <a:cs typeface="Montserrat"/>
                      <a:sym typeface="Montserrat"/>
                    </a:endParaRPr>
                  </a:p>
                </p:txBody>
              </p:sp>
              <p:sp>
                <p:nvSpPr>
                  <p:cNvPr id="151" name="Google Shape;151;p17"/>
                  <p:cNvSpPr/>
                  <p:nvPr/>
                </p:nvSpPr>
                <p:spPr>
                  <a:xfrm>
                    <a:off x="7836878" y="1365740"/>
                    <a:ext cx="914400" cy="914400"/>
                  </a:xfrm>
                  <a:prstGeom prst="ellipse">
                    <a:avLst/>
                  </a:prstGeom>
                  <a:gradFill>
                    <a:gsLst>
                      <a:gs pos="0">
                        <a:srgbClr val="41258C"/>
                      </a:gs>
                      <a:gs pos="75000">
                        <a:srgbClr val="320175"/>
                      </a:gs>
                      <a:gs pos="100000">
                        <a:srgbClr val="320175"/>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2800">
                        <a:solidFill>
                          <a:schemeClr val="lt1"/>
                        </a:solidFill>
                        <a:latin typeface="Montserrat"/>
                        <a:ea typeface="Montserrat"/>
                        <a:cs typeface="Montserrat"/>
                        <a:sym typeface="Montserrat"/>
                      </a:rPr>
                      <a:t>01</a:t>
                    </a:r>
                    <a:endParaRPr/>
                  </a:p>
                </p:txBody>
              </p:sp>
            </p:grpSp>
            <p:sp>
              <p:nvSpPr>
                <p:cNvPr id="152" name="Google Shape;152;p17"/>
                <p:cNvSpPr txBox="1"/>
                <p:nvPr/>
              </p:nvSpPr>
              <p:spPr>
                <a:xfrm>
                  <a:off x="8921264" y="1592108"/>
                  <a:ext cx="2344615"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lt1"/>
                      </a:solidFill>
                      <a:latin typeface="Calibri"/>
                      <a:ea typeface="Calibri"/>
                      <a:cs typeface="Calibri"/>
                      <a:sym typeface="Calibri"/>
                    </a:rPr>
                    <a:t>Shodan Filters</a:t>
                  </a:r>
                  <a:endParaRPr sz="2400">
                    <a:solidFill>
                      <a:schemeClr val="lt1"/>
                    </a:solidFill>
                    <a:latin typeface="Calibri"/>
                    <a:ea typeface="Calibri"/>
                    <a:cs typeface="Calibri"/>
                    <a:sym typeface="Calibri"/>
                  </a:endParaRPr>
                </a:p>
              </p:txBody>
            </p:sp>
          </p:grpSp>
          <p:grpSp>
            <p:nvGrpSpPr>
              <p:cNvPr id="153" name="Google Shape;153;p17"/>
              <p:cNvGrpSpPr/>
              <p:nvPr/>
            </p:nvGrpSpPr>
            <p:grpSpPr>
              <a:xfrm>
                <a:off x="7666892" y="2974732"/>
                <a:ext cx="4173416" cy="1195753"/>
                <a:chOff x="7666892" y="2974732"/>
                <a:chExt cx="4173416" cy="1195753"/>
              </a:xfrm>
            </p:grpSpPr>
            <p:grpSp>
              <p:nvGrpSpPr>
                <p:cNvPr id="154" name="Google Shape;154;p17"/>
                <p:cNvGrpSpPr/>
                <p:nvPr/>
              </p:nvGrpSpPr>
              <p:grpSpPr>
                <a:xfrm>
                  <a:off x="7666892" y="2974732"/>
                  <a:ext cx="4173416" cy="1195753"/>
                  <a:chOff x="7666892" y="2687517"/>
                  <a:chExt cx="4173416" cy="1195753"/>
                </a:xfrm>
              </p:grpSpPr>
              <p:sp>
                <p:nvSpPr>
                  <p:cNvPr id="155" name="Google Shape;155;p17"/>
                  <p:cNvSpPr/>
                  <p:nvPr/>
                </p:nvSpPr>
                <p:spPr>
                  <a:xfrm>
                    <a:off x="7666892" y="2687517"/>
                    <a:ext cx="4173416" cy="1195753"/>
                  </a:xfrm>
                  <a:prstGeom prst="roundRect">
                    <a:avLst>
                      <a:gd fmla="val 50000" name="adj"/>
                    </a:avLst>
                  </a:prstGeom>
                  <a:solidFill>
                    <a:srgbClr val="7F7F7F">
                      <a:alpha val="35686"/>
                    </a:srgbClr>
                  </a:solidFill>
                  <a:ln cap="flat" cmpd="sng" w="12700">
                    <a:solidFill>
                      <a:srgbClr val="050829"/>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sz="2800">
                      <a:solidFill>
                        <a:schemeClr val="lt1"/>
                      </a:solidFill>
                      <a:latin typeface="Montserrat"/>
                      <a:ea typeface="Montserrat"/>
                      <a:cs typeface="Montserrat"/>
                      <a:sym typeface="Montserrat"/>
                    </a:endParaRPr>
                  </a:p>
                </p:txBody>
              </p:sp>
              <p:sp>
                <p:nvSpPr>
                  <p:cNvPr id="156" name="Google Shape;156;p17"/>
                  <p:cNvSpPr/>
                  <p:nvPr/>
                </p:nvSpPr>
                <p:spPr>
                  <a:xfrm>
                    <a:off x="7836878" y="2828193"/>
                    <a:ext cx="914400" cy="914400"/>
                  </a:xfrm>
                  <a:prstGeom prst="ellipse">
                    <a:avLst/>
                  </a:prstGeom>
                  <a:gradFill>
                    <a:gsLst>
                      <a:gs pos="0">
                        <a:srgbClr val="41258C"/>
                      </a:gs>
                      <a:gs pos="75000">
                        <a:srgbClr val="320175"/>
                      </a:gs>
                      <a:gs pos="100000">
                        <a:srgbClr val="320175"/>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2800">
                        <a:solidFill>
                          <a:schemeClr val="lt1"/>
                        </a:solidFill>
                        <a:latin typeface="Montserrat"/>
                        <a:ea typeface="Montserrat"/>
                        <a:cs typeface="Montserrat"/>
                        <a:sym typeface="Montserrat"/>
                      </a:rPr>
                      <a:t>02</a:t>
                    </a:r>
                    <a:endParaRPr/>
                  </a:p>
                </p:txBody>
              </p:sp>
            </p:grpSp>
            <p:sp>
              <p:nvSpPr>
                <p:cNvPr id="157" name="Google Shape;157;p17"/>
                <p:cNvSpPr txBox="1"/>
                <p:nvPr/>
              </p:nvSpPr>
              <p:spPr>
                <a:xfrm>
                  <a:off x="8921264" y="3341776"/>
                  <a:ext cx="2614244"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lt1"/>
                      </a:solidFill>
                      <a:latin typeface="Calibri"/>
                      <a:ea typeface="Calibri"/>
                      <a:cs typeface="Calibri"/>
                      <a:sym typeface="Calibri"/>
                    </a:rPr>
                    <a:t>Shodan Monitor</a:t>
                  </a:r>
                  <a:endParaRPr/>
                </a:p>
              </p:txBody>
            </p:sp>
          </p:grpSp>
          <p:grpSp>
            <p:nvGrpSpPr>
              <p:cNvPr id="158" name="Google Shape;158;p17"/>
              <p:cNvGrpSpPr/>
              <p:nvPr/>
            </p:nvGrpSpPr>
            <p:grpSpPr>
              <a:xfrm>
                <a:off x="7666892" y="4724400"/>
                <a:ext cx="4173416" cy="1195753"/>
                <a:chOff x="7666892" y="4724400"/>
                <a:chExt cx="4173416" cy="1195753"/>
              </a:xfrm>
            </p:grpSpPr>
            <p:grpSp>
              <p:nvGrpSpPr>
                <p:cNvPr id="159" name="Google Shape;159;p17"/>
                <p:cNvGrpSpPr/>
                <p:nvPr/>
              </p:nvGrpSpPr>
              <p:grpSpPr>
                <a:xfrm>
                  <a:off x="7666892" y="4724400"/>
                  <a:ext cx="4173416" cy="1195753"/>
                  <a:chOff x="7666892" y="4149970"/>
                  <a:chExt cx="4173416" cy="1195753"/>
                </a:xfrm>
              </p:grpSpPr>
              <p:sp>
                <p:nvSpPr>
                  <p:cNvPr id="160" name="Google Shape;160;p17"/>
                  <p:cNvSpPr/>
                  <p:nvPr/>
                </p:nvSpPr>
                <p:spPr>
                  <a:xfrm>
                    <a:off x="7666892" y="4149970"/>
                    <a:ext cx="4173416" cy="1195753"/>
                  </a:xfrm>
                  <a:prstGeom prst="roundRect">
                    <a:avLst>
                      <a:gd fmla="val 50000" name="adj"/>
                    </a:avLst>
                  </a:prstGeom>
                  <a:solidFill>
                    <a:srgbClr val="7F7F7F">
                      <a:alpha val="35686"/>
                    </a:srgbClr>
                  </a:solidFill>
                  <a:ln cap="flat" cmpd="sng" w="12700">
                    <a:solidFill>
                      <a:srgbClr val="050829"/>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sz="2800">
                      <a:solidFill>
                        <a:schemeClr val="lt1"/>
                      </a:solidFill>
                      <a:latin typeface="Montserrat"/>
                      <a:ea typeface="Montserrat"/>
                      <a:cs typeface="Montserrat"/>
                      <a:sym typeface="Montserrat"/>
                    </a:endParaRPr>
                  </a:p>
                </p:txBody>
              </p:sp>
              <p:sp>
                <p:nvSpPr>
                  <p:cNvPr id="161" name="Google Shape;161;p17"/>
                  <p:cNvSpPr/>
                  <p:nvPr/>
                </p:nvSpPr>
                <p:spPr>
                  <a:xfrm>
                    <a:off x="7836878" y="4290646"/>
                    <a:ext cx="914400" cy="914400"/>
                  </a:xfrm>
                  <a:prstGeom prst="ellipse">
                    <a:avLst/>
                  </a:prstGeom>
                  <a:gradFill>
                    <a:gsLst>
                      <a:gs pos="0">
                        <a:srgbClr val="41258C"/>
                      </a:gs>
                      <a:gs pos="75000">
                        <a:srgbClr val="320175"/>
                      </a:gs>
                      <a:gs pos="100000">
                        <a:srgbClr val="320175"/>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2800">
                        <a:solidFill>
                          <a:schemeClr val="lt1"/>
                        </a:solidFill>
                        <a:latin typeface="Montserrat"/>
                        <a:ea typeface="Montserrat"/>
                        <a:cs typeface="Montserrat"/>
                        <a:sym typeface="Montserrat"/>
                      </a:rPr>
                      <a:t>03</a:t>
                    </a:r>
                    <a:endParaRPr/>
                  </a:p>
                </p:txBody>
              </p:sp>
            </p:grpSp>
            <p:sp>
              <p:nvSpPr>
                <p:cNvPr id="162" name="Google Shape;162;p17"/>
                <p:cNvSpPr txBox="1"/>
                <p:nvPr/>
              </p:nvSpPr>
              <p:spPr>
                <a:xfrm>
                  <a:off x="8921264" y="5091444"/>
                  <a:ext cx="2344615"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400">
                      <a:solidFill>
                        <a:schemeClr val="lt1"/>
                      </a:solidFill>
                      <a:latin typeface="Calibri"/>
                      <a:ea typeface="Calibri"/>
                      <a:cs typeface="Calibri"/>
                      <a:sym typeface="Calibri"/>
                    </a:rPr>
                    <a:t>Shodan Maps</a:t>
                  </a:r>
                  <a:endParaRPr/>
                </a:p>
              </p:txBody>
            </p:sp>
          </p:grpSp>
        </p:grpSp>
      </p:grpSp>
      <p:sp>
        <p:nvSpPr>
          <p:cNvPr id="163" name="Google Shape;163;p17"/>
          <p:cNvSpPr/>
          <p:nvPr/>
        </p:nvSpPr>
        <p:spPr>
          <a:xfrm>
            <a:off x="234255" y="1685226"/>
            <a:ext cx="2531880" cy="1200329"/>
          </a:xfrm>
          <a:prstGeom prst="rect">
            <a:avLst/>
          </a:prstGeom>
          <a:noFill/>
          <a:ln>
            <a:noFill/>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None/>
            </a:pPr>
            <a:r>
              <a:rPr b="1" lang="en-US" sz="2400">
                <a:solidFill>
                  <a:schemeClr val="lt1"/>
                </a:solidFill>
                <a:latin typeface="Calibri"/>
                <a:ea typeface="Calibri"/>
                <a:cs typeface="Calibri"/>
                <a:sym typeface="Calibri"/>
              </a:rPr>
              <a:t>Techniques and Tools</a:t>
            </a:r>
            <a:r>
              <a:rPr b="1" lang="en-US" sz="1800">
                <a:solidFill>
                  <a:schemeClr val="dk1"/>
                </a:solidFill>
                <a:latin typeface="Calibri"/>
                <a:ea typeface="Calibri"/>
                <a:cs typeface="Calibri"/>
                <a:sym typeface="Calibri"/>
              </a:rPr>
              <a:t>:</a:t>
            </a:r>
            <a:endParaRPr b="1" sz="1800">
              <a:solidFill>
                <a:schemeClr val="lt1"/>
              </a:solidFill>
              <a:latin typeface="Montserrat"/>
              <a:ea typeface="Montserrat"/>
              <a:cs typeface="Montserrat"/>
              <a:sym typeface="Montserra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167" name="Shape 167"/>
        <p:cNvGrpSpPr/>
        <p:nvPr/>
      </p:nvGrpSpPr>
      <p:grpSpPr>
        <a:xfrm>
          <a:off x="0" y="0"/>
          <a:ext cx="0" cy="0"/>
          <a:chOff x="0" y="0"/>
          <a:chExt cx="0" cy="0"/>
        </a:xfrm>
      </p:grpSpPr>
      <p:sp>
        <p:nvSpPr>
          <p:cNvPr id="168" name="Google Shape;168;p18"/>
          <p:cNvSpPr/>
          <p:nvPr/>
        </p:nvSpPr>
        <p:spPr>
          <a:xfrm>
            <a:off x="0" y="215761"/>
            <a:ext cx="6600093" cy="1395046"/>
          </a:xfrm>
          <a:prstGeom prst="rect">
            <a:avLst/>
          </a:prstGeom>
          <a:gradFill>
            <a:gsLst>
              <a:gs pos="0">
                <a:srgbClr val="41258C"/>
              </a:gs>
              <a:gs pos="75000">
                <a:srgbClr val="320175"/>
              </a:gs>
              <a:gs pos="100000">
                <a:srgbClr val="320175"/>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69" name="Google Shape;169;p18"/>
          <p:cNvSpPr txBox="1"/>
          <p:nvPr/>
        </p:nvSpPr>
        <p:spPr>
          <a:xfrm>
            <a:off x="1230923" y="313120"/>
            <a:ext cx="4138246" cy="120032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600">
                <a:solidFill>
                  <a:schemeClr val="lt1"/>
                </a:solidFill>
                <a:latin typeface="Calibri"/>
                <a:ea typeface="Calibri"/>
                <a:cs typeface="Calibri"/>
                <a:sym typeface="Calibri"/>
              </a:rPr>
              <a:t>Maltego for Data Link Analysis</a:t>
            </a:r>
            <a:endParaRPr b="1" sz="3600">
              <a:solidFill>
                <a:schemeClr val="lt1"/>
              </a:solidFill>
              <a:latin typeface="Montserrat"/>
              <a:ea typeface="Montserrat"/>
              <a:cs typeface="Montserrat"/>
              <a:sym typeface="Montserrat"/>
            </a:endParaRPr>
          </a:p>
        </p:txBody>
      </p:sp>
      <p:sp>
        <p:nvSpPr>
          <p:cNvPr id="170" name="Google Shape;170;p18"/>
          <p:cNvSpPr txBox="1"/>
          <p:nvPr/>
        </p:nvSpPr>
        <p:spPr>
          <a:xfrm>
            <a:off x="232117" y="1708166"/>
            <a:ext cx="11725422" cy="5262979"/>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1" lang="en-US" sz="2400">
                <a:solidFill>
                  <a:schemeClr val="lt1"/>
                </a:solidFill>
                <a:latin typeface="Calibri"/>
                <a:ea typeface="Calibri"/>
                <a:cs typeface="Calibri"/>
                <a:sym typeface="Calibri"/>
              </a:rPr>
              <a:t>Definition:</a:t>
            </a:r>
            <a:endParaRPr/>
          </a:p>
          <a:p>
            <a:pPr indent="0" lvl="0" marL="0" marR="0" rtl="0" algn="l">
              <a:lnSpc>
                <a:spcPct val="150000"/>
              </a:lnSpc>
              <a:spcBef>
                <a:spcPts val="0"/>
              </a:spcBef>
              <a:spcAft>
                <a:spcPts val="0"/>
              </a:spcAft>
              <a:buNone/>
            </a:pPr>
            <a:r>
              <a:rPr lang="en-US" sz="2000">
                <a:solidFill>
                  <a:schemeClr val="lt1"/>
                </a:solidFill>
                <a:latin typeface="Calibri"/>
                <a:ea typeface="Calibri"/>
                <a:cs typeface="Calibri"/>
                <a:sym typeface="Calibri"/>
              </a:rPr>
              <a:t> Maltego is a powerful tool used for link analysis and data visualization. It helps users uncover and analyze relationships between different data points, such as people, companies, domains, and networks. By transforming these data points into visual graphs, Maltego allows investigators to see patterns and connections that might not be immediately obvious.</a:t>
            </a:r>
            <a:endParaRPr/>
          </a:p>
          <a:p>
            <a:pPr indent="0" lvl="0" marL="0" marR="0" rtl="0" algn="l">
              <a:lnSpc>
                <a:spcPct val="150000"/>
              </a:lnSpc>
              <a:spcBef>
                <a:spcPts val="0"/>
              </a:spcBef>
              <a:spcAft>
                <a:spcPts val="0"/>
              </a:spcAft>
              <a:buNone/>
            </a:pPr>
            <a:r>
              <a:rPr b="1" lang="en-US" sz="2400">
                <a:solidFill>
                  <a:schemeClr val="lt1"/>
                </a:solidFill>
                <a:latin typeface="Calibri"/>
                <a:ea typeface="Calibri"/>
                <a:cs typeface="Calibri"/>
                <a:sym typeface="Calibri"/>
              </a:rPr>
              <a:t>Purpose:</a:t>
            </a:r>
            <a:endParaRPr/>
          </a:p>
          <a:p>
            <a:pPr indent="0" lvl="0" marL="0" marR="0" rtl="0" algn="l">
              <a:lnSpc>
                <a:spcPct val="150000"/>
              </a:lnSpc>
              <a:spcBef>
                <a:spcPts val="0"/>
              </a:spcBef>
              <a:spcAft>
                <a:spcPts val="0"/>
              </a:spcAft>
              <a:buNone/>
            </a:pPr>
            <a:r>
              <a:rPr b="1" lang="en-US" sz="1200">
                <a:solidFill>
                  <a:schemeClr val="lt1"/>
                </a:solidFill>
                <a:latin typeface="Calibri"/>
                <a:ea typeface="Calibri"/>
                <a:cs typeface="Calibri"/>
                <a:sym typeface="Calibri"/>
              </a:rPr>
              <a:t>Investigating Cyber Threat Actors</a:t>
            </a:r>
            <a:endParaRPr/>
          </a:p>
          <a:p>
            <a:pPr indent="0" lvl="0" marL="0" marR="0" rtl="0" algn="l">
              <a:lnSpc>
                <a:spcPct val="150000"/>
              </a:lnSpc>
              <a:spcBef>
                <a:spcPts val="0"/>
              </a:spcBef>
              <a:spcAft>
                <a:spcPts val="0"/>
              </a:spcAft>
              <a:buNone/>
            </a:pPr>
            <a:r>
              <a:rPr b="1" lang="en-US" sz="1200">
                <a:solidFill>
                  <a:schemeClr val="lt1"/>
                </a:solidFill>
                <a:latin typeface="Calibri"/>
                <a:ea typeface="Calibri"/>
                <a:cs typeface="Calibri"/>
                <a:sym typeface="Calibri"/>
              </a:rPr>
              <a:t>- Scenario: You’re looking into a potential cybercriminal.</a:t>
            </a:r>
            <a:endParaRPr/>
          </a:p>
          <a:p>
            <a:pPr indent="0" lvl="0" marL="0" marR="0" rtl="0" algn="l">
              <a:lnSpc>
                <a:spcPct val="150000"/>
              </a:lnSpc>
              <a:spcBef>
                <a:spcPts val="0"/>
              </a:spcBef>
              <a:spcAft>
                <a:spcPts val="0"/>
              </a:spcAft>
              <a:buNone/>
            </a:pPr>
            <a:r>
              <a:rPr b="1" lang="en-US" sz="1200">
                <a:solidFill>
                  <a:schemeClr val="lt1"/>
                </a:solidFill>
                <a:latin typeface="Calibri"/>
                <a:ea typeface="Calibri"/>
                <a:cs typeface="Calibri"/>
                <a:sym typeface="Calibri"/>
              </a:rPr>
              <a:t>- Process: Enter known details (like aliases, emails, or domains) into Maltego.</a:t>
            </a:r>
            <a:endParaRPr/>
          </a:p>
          <a:p>
            <a:pPr indent="0" lvl="0" marL="0" marR="0" rtl="0" algn="l">
              <a:lnSpc>
                <a:spcPct val="150000"/>
              </a:lnSpc>
              <a:spcBef>
                <a:spcPts val="0"/>
              </a:spcBef>
              <a:spcAft>
                <a:spcPts val="0"/>
              </a:spcAft>
              <a:buNone/>
            </a:pPr>
            <a:r>
              <a:rPr b="1" lang="en-US" sz="1200">
                <a:solidFill>
                  <a:schemeClr val="lt1"/>
                </a:solidFill>
                <a:latin typeface="Calibri"/>
                <a:ea typeface="Calibri"/>
                <a:cs typeface="Calibri"/>
                <a:sym typeface="Calibri"/>
              </a:rPr>
              <a:t>- Outcome: Maltego shows a visual map of connections, revealing related domains, IP addresses, social media profiles, and links to other members of the network.</a:t>
            </a:r>
            <a:endParaRPr/>
          </a:p>
          <a:p>
            <a:pPr indent="0" lvl="0" marL="0" marR="0" rtl="0" algn="l">
              <a:lnSpc>
                <a:spcPct val="150000"/>
              </a:lnSpc>
              <a:spcBef>
                <a:spcPts val="0"/>
              </a:spcBef>
              <a:spcAft>
                <a:spcPts val="0"/>
              </a:spcAft>
              <a:buNone/>
            </a:pPr>
            <a:r>
              <a:rPr b="1" lang="en-US" sz="1200">
                <a:solidFill>
                  <a:schemeClr val="lt1"/>
                </a:solidFill>
                <a:latin typeface="Calibri"/>
                <a:ea typeface="Calibri"/>
                <a:cs typeface="Calibri"/>
                <a:sym typeface="Calibri"/>
              </a:rPr>
              <a:t> Corporate Espionage Investigation</a:t>
            </a:r>
            <a:endParaRPr/>
          </a:p>
          <a:p>
            <a:pPr indent="0" lvl="0" marL="0" marR="0" rtl="0" algn="l">
              <a:lnSpc>
                <a:spcPct val="150000"/>
              </a:lnSpc>
              <a:spcBef>
                <a:spcPts val="0"/>
              </a:spcBef>
              <a:spcAft>
                <a:spcPts val="0"/>
              </a:spcAft>
              <a:buNone/>
            </a:pPr>
            <a:r>
              <a:rPr b="1" lang="en-US" sz="1200">
                <a:solidFill>
                  <a:schemeClr val="lt1"/>
                </a:solidFill>
                <a:latin typeface="Calibri"/>
                <a:ea typeface="Calibri"/>
                <a:cs typeface="Calibri"/>
                <a:sym typeface="Calibri"/>
              </a:rPr>
              <a:t>- Scenario: A company suspects someone is leaking internal data.</a:t>
            </a:r>
            <a:endParaRPr/>
          </a:p>
          <a:p>
            <a:pPr indent="0" lvl="0" marL="0" marR="0" rtl="0" algn="l">
              <a:lnSpc>
                <a:spcPct val="150000"/>
              </a:lnSpc>
              <a:spcBef>
                <a:spcPts val="0"/>
              </a:spcBef>
              <a:spcAft>
                <a:spcPts val="0"/>
              </a:spcAft>
              <a:buNone/>
            </a:pPr>
            <a:r>
              <a:rPr b="1" lang="en-US" sz="1200">
                <a:solidFill>
                  <a:schemeClr val="lt1"/>
                </a:solidFill>
                <a:latin typeface="Calibri"/>
                <a:ea typeface="Calibri"/>
                <a:cs typeface="Calibri"/>
                <a:sym typeface="Calibri"/>
              </a:rPr>
              <a:t>- Process: Use Maltego to link employees, email addresses, and social media activities.</a:t>
            </a:r>
            <a:endParaRPr/>
          </a:p>
          <a:p>
            <a:pPr indent="0" lvl="0" marL="0" marR="0" rtl="0" algn="l">
              <a:lnSpc>
                <a:spcPct val="150000"/>
              </a:lnSpc>
              <a:spcBef>
                <a:spcPts val="0"/>
              </a:spcBef>
              <a:spcAft>
                <a:spcPts val="0"/>
              </a:spcAft>
              <a:buNone/>
            </a:pPr>
            <a:r>
              <a:rPr b="1" lang="en-US" sz="1200">
                <a:solidFill>
                  <a:schemeClr val="lt1"/>
                </a:solidFill>
                <a:latin typeface="Calibri"/>
                <a:ea typeface="Calibri"/>
                <a:cs typeface="Calibri"/>
                <a:sym typeface="Calibri"/>
              </a:rPr>
              <a:t>- Outcome: Maltego may show unexpected connections or patterns, helping identify potential insiders involved in the leaks.</a:t>
            </a:r>
            <a:endParaRPr sz="1200">
              <a:solidFill>
                <a:schemeClr val="lt1"/>
              </a:solidFill>
              <a:latin typeface="Calibri"/>
              <a:ea typeface="Calibri"/>
              <a:cs typeface="Calibri"/>
              <a:sym typeface="Calibri"/>
            </a:endParaRPr>
          </a:p>
        </p:txBody>
      </p:sp>
      <p:pic>
        <p:nvPicPr>
          <p:cNvPr id="171" name="Google Shape;171;p18"/>
          <p:cNvPicPr preferRelativeResize="0"/>
          <p:nvPr/>
        </p:nvPicPr>
        <p:blipFill rotWithShape="1">
          <a:blip r:embed="rId3">
            <a:alphaModFix/>
          </a:blip>
          <a:srcRect b="0" l="0" r="0" t="0"/>
          <a:stretch/>
        </p:blipFill>
        <p:spPr>
          <a:xfrm>
            <a:off x="8911812" y="463061"/>
            <a:ext cx="2881678" cy="17959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175" name="Shape 175"/>
        <p:cNvGrpSpPr/>
        <p:nvPr/>
      </p:nvGrpSpPr>
      <p:grpSpPr>
        <a:xfrm>
          <a:off x="0" y="0"/>
          <a:ext cx="0" cy="0"/>
          <a:chOff x="0" y="0"/>
          <a:chExt cx="0" cy="0"/>
        </a:xfrm>
      </p:grpSpPr>
      <p:grpSp>
        <p:nvGrpSpPr>
          <p:cNvPr id="176" name="Google Shape;176;p19"/>
          <p:cNvGrpSpPr/>
          <p:nvPr/>
        </p:nvGrpSpPr>
        <p:grpSpPr>
          <a:xfrm>
            <a:off x="406726" y="332439"/>
            <a:ext cx="11750391" cy="6457442"/>
            <a:chOff x="601907" y="308614"/>
            <a:chExt cx="11750391" cy="6457442"/>
          </a:xfrm>
        </p:grpSpPr>
        <p:grpSp>
          <p:nvGrpSpPr>
            <p:cNvPr id="177" name="Google Shape;177;p19"/>
            <p:cNvGrpSpPr/>
            <p:nvPr/>
          </p:nvGrpSpPr>
          <p:grpSpPr>
            <a:xfrm>
              <a:off x="644117" y="308614"/>
              <a:ext cx="11708181" cy="4485108"/>
              <a:chOff x="644117" y="672029"/>
              <a:chExt cx="11708181" cy="4485108"/>
            </a:xfrm>
          </p:grpSpPr>
          <p:pic>
            <p:nvPicPr>
              <p:cNvPr id="178" name="Google Shape;178;p19"/>
              <p:cNvPicPr preferRelativeResize="0"/>
              <p:nvPr/>
            </p:nvPicPr>
            <p:blipFill rotWithShape="1">
              <a:blip r:embed="rId3">
                <a:alphaModFix/>
              </a:blip>
              <a:srcRect b="0" l="0" r="0" t="0"/>
              <a:stretch/>
            </p:blipFill>
            <p:spPr>
              <a:xfrm>
                <a:off x="644117" y="725155"/>
                <a:ext cx="5060881" cy="3938105"/>
              </a:xfrm>
              <a:prstGeom prst="rect">
                <a:avLst/>
              </a:prstGeom>
              <a:noFill/>
              <a:ln>
                <a:noFill/>
              </a:ln>
            </p:spPr>
          </p:pic>
          <p:grpSp>
            <p:nvGrpSpPr>
              <p:cNvPr id="179" name="Google Shape;179;p19"/>
              <p:cNvGrpSpPr/>
              <p:nvPr/>
            </p:nvGrpSpPr>
            <p:grpSpPr>
              <a:xfrm>
                <a:off x="5774711" y="672029"/>
                <a:ext cx="6577587" cy="4485108"/>
                <a:chOff x="5145695" y="40792"/>
                <a:chExt cx="5937600" cy="4485108"/>
              </a:xfrm>
            </p:grpSpPr>
            <p:sp>
              <p:nvSpPr>
                <p:cNvPr id="180" name="Google Shape;180;p19"/>
                <p:cNvSpPr txBox="1"/>
                <p:nvPr/>
              </p:nvSpPr>
              <p:spPr>
                <a:xfrm>
                  <a:off x="5145695" y="40792"/>
                  <a:ext cx="4442100" cy="6465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600">
                      <a:solidFill>
                        <a:schemeClr val="lt1"/>
                      </a:solidFill>
                      <a:latin typeface="Montserrat"/>
                      <a:ea typeface="Montserrat"/>
                      <a:cs typeface="Montserrat"/>
                      <a:sym typeface="Montserrat"/>
                    </a:rPr>
                    <a:t>Out Put</a:t>
                  </a:r>
                  <a:endParaRPr b="1" sz="3600">
                    <a:solidFill>
                      <a:schemeClr val="lt1"/>
                    </a:solidFill>
                    <a:latin typeface="Montserrat"/>
                    <a:ea typeface="Montserrat"/>
                    <a:cs typeface="Montserrat"/>
                    <a:sym typeface="Montserrat"/>
                  </a:endParaRPr>
                </a:p>
              </p:txBody>
            </p:sp>
            <p:sp>
              <p:nvSpPr>
                <p:cNvPr id="181" name="Google Shape;181;p19"/>
                <p:cNvSpPr txBox="1"/>
                <p:nvPr/>
              </p:nvSpPr>
              <p:spPr>
                <a:xfrm>
                  <a:off x="5145695" y="447100"/>
                  <a:ext cx="5937600" cy="4078800"/>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lang="en-US" sz="2800">
                      <a:solidFill>
                        <a:schemeClr val="lt1"/>
                      </a:solidFill>
                      <a:latin typeface="Calibri"/>
                      <a:ea typeface="Calibri"/>
                      <a:cs typeface="Calibri"/>
                      <a:sym typeface="Calibri"/>
                    </a:rPr>
                    <a:t>Techniques and Tools</a:t>
                  </a:r>
                  <a:endParaRPr/>
                </a:p>
                <a:p>
                  <a:pPr indent="0" lvl="0" marL="0" marR="0" rtl="0" algn="l">
                    <a:lnSpc>
                      <a:spcPct val="150000"/>
                    </a:lnSpc>
                    <a:spcBef>
                      <a:spcPts val="0"/>
                    </a:spcBef>
                    <a:spcAft>
                      <a:spcPts val="0"/>
                    </a:spcAft>
                    <a:buNone/>
                  </a:pPr>
                  <a:r>
                    <a:rPr b="1" lang="en-US" sz="1800">
                      <a:solidFill>
                        <a:schemeClr val="lt1"/>
                      </a:solidFill>
                      <a:latin typeface="Calibri"/>
                      <a:ea typeface="Calibri"/>
                      <a:cs typeface="Calibri"/>
                      <a:sym typeface="Calibri"/>
                    </a:rPr>
                    <a:t>Entity Transforms: </a:t>
                  </a:r>
                  <a:r>
                    <a:rPr lang="en-US" sz="1800">
                      <a:solidFill>
                        <a:schemeClr val="lt1"/>
                      </a:solidFill>
                      <a:latin typeface="Calibri"/>
                      <a:ea typeface="Calibri"/>
                      <a:cs typeface="Calibri"/>
                      <a:sym typeface="Calibri"/>
                    </a:rPr>
                    <a:t>Maltego uses entities (e.g., person, email address, domain) and transforms (scripts that pull data for those entities) to build visual graphs.</a:t>
                  </a:r>
                  <a:endParaRPr/>
                </a:p>
                <a:p>
                  <a:pPr indent="0" lvl="0" marL="0" marR="0" rtl="0" algn="l">
                    <a:lnSpc>
                      <a:spcPct val="150000"/>
                    </a:lnSpc>
                    <a:spcBef>
                      <a:spcPts val="0"/>
                    </a:spcBef>
                    <a:spcAft>
                      <a:spcPts val="0"/>
                    </a:spcAft>
                    <a:buNone/>
                  </a:pPr>
                  <a:r>
                    <a:rPr b="1" lang="en-US" sz="1800">
                      <a:solidFill>
                        <a:schemeClr val="lt1"/>
                      </a:solidFill>
                      <a:latin typeface="Calibri"/>
                      <a:ea typeface="Calibri"/>
                      <a:cs typeface="Calibri"/>
                      <a:sym typeface="Calibri"/>
                    </a:rPr>
                    <a:t>Custom Transforms: </a:t>
                  </a:r>
                  <a:r>
                    <a:rPr lang="en-US" sz="1800">
                      <a:solidFill>
                        <a:schemeClr val="lt1"/>
                      </a:solidFill>
                      <a:latin typeface="Calibri"/>
                      <a:ea typeface="Calibri"/>
                      <a:cs typeface="Calibri"/>
                      <a:sym typeface="Calibri"/>
                    </a:rPr>
                    <a:t>Users can create custom transforms to pull data from specific sources relevant to their investigations.</a:t>
                  </a:r>
                  <a:endParaRPr/>
                </a:p>
                <a:p>
                  <a:pPr indent="0" lvl="0" marL="0" marR="0" rtl="0" algn="l">
                    <a:lnSpc>
                      <a:spcPct val="150000"/>
                    </a:lnSpc>
                    <a:spcBef>
                      <a:spcPts val="0"/>
                    </a:spcBef>
                    <a:spcAft>
                      <a:spcPts val="0"/>
                    </a:spcAft>
                    <a:buNone/>
                  </a:pPr>
                  <a:r>
                    <a:rPr b="1" lang="en-US" sz="1800">
                      <a:solidFill>
                        <a:schemeClr val="lt1"/>
                      </a:solidFill>
                      <a:latin typeface="Calibri"/>
                      <a:ea typeface="Calibri"/>
                      <a:cs typeface="Calibri"/>
                      <a:sym typeface="Calibri"/>
                    </a:rPr>
                    <a:t>Collaboration: </a:t>
                  </a:r>
                  <a:r>
                    <a:rPr lang="en-US" sz="1800">
                      <a:solidFill>
                        <a:schemeClr val="lt1"/>
                      </a:solidFill>
                      <a:latin typeface="Calibri"/>
                      <a:ea typeface="Calibri"/>
                      <a:cs typeface="Calibri"/>
                      <a:sym typeface="Calibri"/>
                    </a:rPr>
                    <a:t>Maltego allows multiple users to collaborate on the same graph, making it ideal for team investigations.</a:t>
                  </a:r>
                  <a:endParaRPr sz="1800">
                    <a:solidFill>
                      <a:schemeClr val="lt1"/>
                    </a:solidFill>
                    <a:latin typeface="Calibri"/>
                    <a:ea typeface="Calibri"/>
                    <a:cs typeface="Calibri"/>
                    <a:sym typeface="Calibri"/>
                  </a:endParaRPr>
                </a:p>
                <a:p>
                  <a:pPr indent="0" lvl="0" marL="0" marR="0" rtl="0" algn="l">
                    <a:lnSpc>
                      <a:spcPct val="150000"/>
                    </a:lnSpc>
                    <a:spcBef>
                      <a:spcPts val="0"/>
                    </a:spcBef>
                    <a:spcAft>
                      <a:spcPts val="0"/>
                    </a:spcAft>
                    <a:buNone/>
                  </a:pPr>
                  <a:r>
                    <a:t/>
                  </a:r>
                  <a:endParaRPr sz="2800">
                    <a:solidFill>
                      <a:schemeClr val="lt1"/>
                    </a:solidFill>
                    <a:latin typeface="Montserrat"/>
                    <a:ea typeface="Montserrat"/>
                    <a:cs typeface="Montserrat"/>
                    <a:sym typeface="Montserrat"/>
                  </a:endParaRPr>
                </a:p>
              </p:txBody>
            </p:sp>
          </p:grpSp>
        </p:grpSp>
        <p:grpSp>
          <p:nvGrpSpPr>
            <p:cNvPr id="182" name="Google Shape;182;p19"/>
            <p:cNvGrpSpPr/>
            <p:nvPr/>
          </p:nvGrpSpPr>
          <p:grpSpPr>
            <a:xfrm>
              <a:off x="601907" y="4803776"/>
              <a:ext cx="11414247" cy="1962280"/>
              <a:chOff x="601907" y="4803776"/>
              <a:chExt cx="11414247" cy="1962280"/>
            </a:xfrm>
          </p:grpSpPr>
          <p:sp>
            <p:nvSpPr>
              <p:cNvPr id="183" name="Google Shape;183;p19"/>
              <p:cNvSpPr/>
              <p:nvPr/>
            </p:nvSpPr>
            <p:spPr>
              <a:xfrm>
                <a:off x="601907" y="4803776"/>
                <a:ext cx="11414247" cy="1962280"/>
              </a:xfrm>
              <a:prstGeom prst="rect">
                <a:avLst/>
              </a:prstGeom>
              <a:solidFill>
                <a:srgbClr val="7F7F7F">
                  <a:alpha val="35686"/>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sz="2800">
                  <a:solidFill>
                    <a:schemeClr val="lt1"/>
                  </a:solidFill>
                  <a:latin typeface="Montserrat"/>
                  <a:ea typeface="Montserrat"/>
                  <a:cs typeface="Montserrat"/>
                  <a:sym typeface="Montserrat"/>
                </a:endParaRPr>
              </a:p>
            </p:txBody>
          </p:sp>
          <p:grpSp>
            <p:nvGrpSpPr>
              <p:cNvPr id="184" name="Google Shape;184;p19"/>
              <p:cNvGrpSpPr/>
              <p:nvPr/>
            </p:nvGrpSpPr>
            <p:grpSpPr>
              <a:xfrm>
                <a:off x="938029" y="4803776"/>
                <a:ext cx="10385943" cy="1710555"/>
                <a:chOff x="418367" y="4333013"/>
                <a:chExt cx="10385943" cy="1710555"/>
              </a:xfrm>
            </p:grpSpPr>
            <p:grpSp>
              <p:nvGrpSpPr>
                <p:cNvPr id="185" name="Google Shape;185;p19"/>
                <p:cNvGrpSpPr/>
                <p:nvPr/>
              </p:nvGrpSpPr>
              <p:grpSpPr>
                <a:xfrm>
                  <a:off x="418367" y="4357975"/>
                  <a:ext cx="3530607" cy="1408425"/>
                  <a:chOff x="418367" y="4357975"/>
                  <a:chExt cx="3530607" cy="1408425"/>
                </a:xfrm>
              </p:grpSpPr>
              <p:sp>
                <p:nvSpPr>
                  <p:cNvPr id="186" name="Google Shape;186;p19"/>
                  <p:cNvSpPr/>
                  <p:nvPr/>
                </p:nvSpPr>
                <p:spPr>
                  <a:xfrm>
                    <a:off x="418367" y="4357975"/>
                    <a:ext cx="797167" cy="797167"/>
                  </a:xfrm>
                  <a:prstGeom prst="ellipse">
                    <a:avLst/>
                  </a:prstGeom>
                  <a:gradFill>
                    <a:gsLst>
                      <a:gs pos="0">
                        <a:srgbClr val="41258C"/>
                      </a:gs>
                      <a:gs pos="75000">
                        <a:srgbClr val="320175"/>
                      </a:gs>
                      <a:gs pos="100000">
                        <a:srgbClr val="320175"/>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2000">
                        <a:solidFill>
                          <a:schemeClr val="lt1"/>
                        </a:solidFill>
                        <a:latin typeface="Montserrat"/>
                        <a:ea typeface="Montserrat"/>
                        <a:cs typeface="Montserrat"/>
                        <a:sym typeface="Montserrat"/>
                      </a:rPr>
                      <a:t>01</a:t>
                    </a:r>
                    <a:endParaRPr/>
                  </a:p>
                </p:txBody>
              </p:sp>
              <p:sp>
                <p:nvSpPr>
                  <p:cNvPr id="187" name="Google Shape;187;p19"/>
                  <p:cNvSpPr txBox="1"/>
                  <p:nvPr/>
                </p:nvSpPr>
                <p:spPr>
                  <a:xfrm>
                    <a:off x="481800" y="5397068"/>
                    <a:ext cx="3467174"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lt1"/>
                        </a:solidFill>
                        <a:latin typeface="Montserrat"/>
                        <a:ea typeface="Montserrat"/>
                        <a:cs typeface="Montserrat"/>
                        <a:sym typeface="Montserrat"/>
                      </a:rPr>
                      <a:t>https://www.maltego.com/ </a:t>
                    </a:r>
                    <a:endParaRPr sz="1800">
                      <a:solidFill>
                        <a:schemeClr val="dk1"/>
                      </a:solidFill>
                      <a:latin typeface="Calibri"/>
                      <a:ea typeface="Calibri"/>
                      <a:cs typeface="Calibri"/>
                      <a:sym typeface="Calibri"/>
                    </a:endParaRPr>
                  </a:p>
                </p:txBody>
              </p:sp>
            </p:grpSp>
            <p:grpSp>
              <p:nvGrpSpPr>
                <p:cNvPr id="188" name="Google Shape;188;p19"/>
                <p:cNvGrpSpPr/>
                <p:nvPr/>
              </p:nvGrpSpPr>
              <p:grpSpPr>
                <a:xfrm>
                  <a:off x="4348528" y="4333014"/>
                  <a:ext cx="2881800" cy="1710554"/>
                  <a:chOff x="4348528" y="4333014"/>
                  <a:chExt cx="2881800" cy="1710554"/>
                </a:xfrm>
              </p:grpSpPr>
              <p:sp>
                <p:nvSpPr>
                  <p:cNvPr id="189" name="Google Shape;189;p19"/>
                  <p:cNvSpPr/>
                  <p:nvPr/>
                </p:nvSpPr>
                <p:spPr>
                  <a:xfrm>
                    <a:off x="4348528" y="4333014"/>
                    <a:ext cx="797167" cy="797167"/>
                  </a:xfrm>
                  <a:prstGeom prst="ellipse">
                    <a:avLst/>
                  </a:prstGeom>
                  <a:gradFill>
                    <a:gsLst>
                      <a:gs pos="0">
                        <a:srgbClr val="41258C"/>
                      </a:gs>
                      <a:gs pos="75000">
                        <a:srgbClr val="320175"/>
                      </a:gs>
                      <a:gs pos="100000">
                        <a:srgbClr val="320175"/>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2000">
                        <a:solidFill>
                          <a:schemeClr val="lt1"/>
                        </a:solidFill>
                        <a:latin typeface="Montserrat"/>
                        <a:ea typeface="Montserrat"/>
                        <a:cs typeface="Montserrat"/>
                        <a:sym typeface="Montserrat"/>
                      </a:rPr>
                      <a:t>02</a:t>
                    </a:r>
                    <a:endParaRPr/>
                  </a:p>
                </p:txBody>
              </p:sp>
              <p:sp>
                <p:nvSpPr>
                  <p:cNvPr id="190" name="Google Shape;190;p19"/>
                  <p:cNvSpPr txBox="1"/>
                  <p:nvPr/>
                </p:nvSpPr>
                <p:spPr>
                  <a:xfrm>
                    <a:off x="4348528" y="5397068"/>
                    <a:ext cx="2881800" cy="6465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lt1"/>
                        </a:solidFill>
                        <a:latin typeface="Montserrat"/>
                        <a:ea typeface="Montserrat"/>
                        <a:cs typeface="Montserrat"/>
                        <a:sym typeface="Montserrat"/>
                      </a:rPr>
                      <a:t>https://docs.maltego.com/support/home</a:t>
                    </a:r>
                    <a:endParaRPr sz="1800">
                      <a:solidFill>
                        <a:schemeClr val="dk1"/>
                      </a:solidFill>
                      <a:latin typeface="Calibri"/>
                      <a:ea typeface="Calibri"/>
                      <a:cs typeface="Calibri"/>
                      <a:sym typeface="Calibri"/>
                    </a:endParaRPr>
                  </a:p>
                </p:txBody>
              </p:sp>
            </p:grpSp>
            <p:grpSp>
              <p:nvGrpSpPr>
                <p:cNvPr id="191" name="Google Shape;191;p19"/>
                <p:cNvGrpSpPr/>
                <p:nvPr/>
              </p:nvGrpSpPr>
              <p:grpSpPr>
                <a:xfrm>
                  <a:off x="7922510" y="4333013"/>
                  <a:ext cx="2881800" cy="1648424"/>
                  <a:chOff x="7922510" y="4325311"/>
                  <a:chExt cx="2881800" cy="1648424"/>
                </a:xfrm>
              </p:grpSpPr>
              <p:sp>
                <p:nvSpPr>
                  <p:cNvPr id="192" name="Google Shape;192;p19"/>
                  <p:cNvSpPr/>
                  <p:nvPr/>
                </p:nvSpPr>
                <p:spPr>
                  <a:xfrm>
                    <a:off x="8278689" y="4325311"/>
                    <a:ext cx="797167" cy="797167"/>
                  </a:xfrm>
                  <a:prstGeom prst="ellipse">
                    <a:avLst/>
                  </a:prstGeom>
                  <a:gradFill>
                    <a:gsLst>
                      <a:gs pos="0">
                        <a:srgbClr val="41258C"/>
                      </a:gs>
                      <a:gs pos="75000">
                        <a:srgbClr val="320175"/>
                      </a:gs>
                      <a:gs pos="100000">
                        <a:srgbClr val="320175"/>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2000">
                        <a:solidFill>
                          <a:schemeClr val="lt1"/>
                        </a:solidFill>
                        <a:latin typeface="Montserrat"/>
                        <a:ea typeface="Montserrat"/>
                        <a:cs typeface="Montserrat"/>
                        <a:sym typeface="Montserrat"/>
                      </a:rPr>
                      <a:t>03</a:t>
                    </a:r>
                    <a:endParaRPr/>
                  </a:p>
                </p:txBody>
              </p:sp>
              <p:sp>
                <p:nvSpPr>
                  <p:cNvPr id="193" name="Google Shape;193;p19"/>
                  <p:cNvSpPr txBox="1"/>
                  <p:nvPr/>
                </p:nvSpPr>
                <p:spPr>
                  <a:xfrm>
                    <a:off x="7922510" y="5327235"/>
                    <a:ext cx="2881800" cy="6465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lt1"/>
                        </a:solidFill>
                        <a:latin typeface="Calibri"/>
                        <a:ea typeface="Calibri"/>
                        <a:cs typeface="Calibri"/>
                        <a:sym typeface="Calibri"/>
                      </a:rPr>
                      <a:t>https://www.maltego.com/maltego-community/</a:t>
                    </a:r>
                    <a:endParaRPr/>
                  </a:p>
                </p:txBody>
              </p:sp>
            </p:grpSp>
          </p:grpSp>
        </p:gr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197" name="Shape 197"/>
        <p:cNvGrpSpPr/>
        <p:nvPr/>
      </p:nvGrpSpPr>
      <p:grpSpPr>
        <a:xfrm>
          <a:off x="0" y="0"/>
          <a:ext cx="0" cy="0"/>
          <a:chOff x="0" y="0"/>
          <a:chExt cx="0" cy="0"/>
        </a:xfrm>
      </p:grpSpPr>
      <p:grpSp>
        <p:nvGrpSpPr>
          <p:cNvPr id="198" name="Google Shape;198;p20"/>
          <p:cNvGrpSpPr/>
          <p:nvPr/>
        </p:nvGrpSpPr>
        <p:grpSpPr>
          <a:xfrm>
            <a:off x="205153" y="447675"/>
            <a:ext cx="11986847" cy="7179767"/>
            <a:chOff x="205153" y="447675"/>
            <a:chExt cx="11986847" cy="7179767"/>
          </a:xfrm>
        </p:grpSpPr>
        <p:pic>
          <p:nvPicPr>
            <p:cNvPr id="199" name="Google Shape;199;p20"/>
            <p:cNvPicPr preferRelativeResize="0"/>
            <p:nvPr/>
          </p:nvPicPr>
          <p:blipFill rotWithShape="1">
            <a:blip r:embed="rId3">
              <a:alphaModFix/>
            </a:blip>
            <a:srcRect b="0" l="0" r="0" t="0"/>
            <a:stretch/>
          </p:blipFill>
          <p:spPr>
            <a:xfrm>
              <a:off x="8539089" y="2208628"/>
              <a:ext cx="3652911" cy="3165231"/>
            </a:xfrm>
            <a:prstGeom prst="rect">
              <a:avLst/>
            </a:prstGeom>
            <a:noFill/>
            <a:ln>
              <a:noFill/>
            </a:ln>
          </p:spPr>
        </p:pic>
        <p:grpSp>
          <p:nvGrpSpPr>
            <p:cNvPr id="200" name="Google Shape;200;p20"/>
            <p:cNvGrpSpPr/>
            <p:nvPr/>
          </p:nvGrpSpPr>
          <p:grpSpPr>
            <a:xfrm>
              <a:off x="205153" y="447675"/>
              <a:ext cx="8333936" cy="7179767"/>
              <a:chOff x="205153" y="447675"/>
              <a:chExt cx="8333936" cy="7179767"/>
            </a:xfrm>
          </p:grpSpPr>
          <p:sp>
            <p:nvSpPr>
              <p:cNvPr id="201" name="Google Shape;201;p20"/>
              <p:cNvSpPr txBox="1"/>
              <p:nvPr/>
            </p:nvSpPr>
            <p:spPr>
              <a:xfrm>
                <a:off x="492369" y="447675"/>
                <a:ext cx="5404339" cy="120032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600">
                    <a:solidFill>
                      <a:schemeClr val="lt1"/>
                    </a:solidFill>
                    <a:latin typeface="Calibri"/>
                    <a:ea typeface="Calibri"/>
                    <a:cs typeface="Calibri"/>
                    <a:sym typeface="Calibri"/>
                  </a:rPr>
                  <a:t>The Harvester for Gathering Emails and Subdomains</a:t>
                </a:r>
                <a:endParaRPr b="1" sz="3600">
                  <a:solidFill>
                    <a:schemeClr val="lt1"/>
                  </a:solidFill>
                  <a:latin typeface="Montserrat"/>
                  <a:ea typeface="Montserrat"/>
                  <a:cs typeface="Montserrat"/>
                  <a:sym typeface="Montserrat"/>
                </a:endParaRPr>
              </a:p>
            </p:txBody>
          </p:sp>
          <p:grpSp>
            <p:nvGrpSpPr>
              <p:cNvPr id="202" name="Google Shape;202;p20"/>
              <p:cNvGrpSpPr/>
              <p:nvPr/>
            </p:nvGrpSpPr>
            <p:grpSpPr>
              <a:xfrm>
                <a:off x="205153" y="1648004"/>
                <a:ext cx="8333936" cy="5979438"/>
                <a:chOff x="205153" y="1648004"/>
                <a:chExt cx="8333936" cy="5979438"/>
              </a:xfrm>
            </p:grpSpPr>
            <p:sp>
              <p:nvSpPr>
                <p:cNvPr id="203" name="Google Shape;203;p20"/>
                <p:cNvSpPr/>
                <p:nvPr/>
              </p:nvSpPr>
              <p:spPr>
                <a:xfrm>
                  <a:off x="205153" y="1648004"/>
                  <a:ext cx="8333936" cy="5209996"/>
                </a:xfrm>
                <a:prstGeom prst="rect">
                  <a:avLst/>
                </a:prstGeom>
                <a:gradFill>
                  <a:gsLst>
                    <a:gs pos="0">
                      <a:schemeClr val="accent4"/>
                    </a:gs>
                    <a:gs pos="44000">
                      <a:srgbClr val="41258C"/>
                    </a:gs>
                    <a:gs pos="100000">
                      <a:srgbClr val="320175"/>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04" name="Google Shape;204;p20"/>
                <p:cNvSpPr txBox="1"/>
                <p:nvPr/>
              </p:nvSpPr>
              <p:spPr>
                <a:xfrm>
                  <a:off x="492368" y="1718132"/>
                  <a:ext cx="7906044" cy="59093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000">
                      <a:solidFill>
                        <a:schemeClr val="lt1"/>
                      </a:solidFill>
                      <a:latin typeface="Calibri"/>
                      <a:ea typeface="Calibri"/>
                      <a:cs typeface="Calibri"/>
                      <a:sym typeface="Calibri"/>
                    </a:rPr>
                    <a:t>Definition:</a:t>
                  </a:r>
                  <a:r>
                    <a:rPr lang="en-US" sz="1800">
                      <a:solidFill>
                        <a:schemeClr val="lt1"/>
                      </a:solidFill>
                      <a:latin typeface="Calibri"/>
                      <a:ea typeface="Calibri"/>
                      <a:cs typeface="Calibri"/>
                      <a:sym typeface="Calibri"/>
                    </a:rPr>
                    <a:t> The Harvester is a widely-used reconnaissance tool in cybersecurity. It gathers emails, subdomains, IP addresses, and URLs through search engines and other public sources. This tool is crucial for penetration testers during the information-gathering phase of an assessment, providing a wealth of data that can be used to identify potential entry points into a target system.</a:t>
                  </a:r>
                  <a:r>
                    <a:rPr b="1" lang="en-US" sz="1800">
                      <a:solidFill>
                        <a:schemeClr val="dk1"/>
                      </a:solidFill>
                      <a:latin typeface="Arial"/>
                      <a:ea typeface="Arial"/>
                      <a:cs typeface="Arial"/>
                      <a:sym typeface="Arial"/>
                    </a:rPr>
                    <a:t> </a:t>
                  </a:r>
                  <a:r>
                    <a:rPr b="1" lang="en-US" sz="1800">
                      <a:solidFill>
                        <a:schemeClr val="lt1"/>
                      </a:solidFill>
                      <a:latin typeface="Arial"/>
                      <a:ea typeface="Arial"/>
                      <a:cs typeface="Arial"/>
                      <a:sym typeface="Arial"/>
                    </a:rPr>
                    <a:t>Gathering Emails for Social Engineering:</a:t>
                  </a:r>
                  <a:endParaRPr sz="1800">
                    <a:solidFill>
                      <a:schemeClr val="lt1"/>
                    </a:solidFill>
                    <a:latin typeface="Arial"/>
                    <a:ea typeface="Arial"/>
                    <a:cs typeface="Arial"/>
                    <a:sym typeface="Arial"/>
                  </a:endParaRPr>
                </a:p>
                <a:p>
                  <a:pPr indent="-114300" lvl="0" marL="0" marR="0" rtl="0" algn="l">
                    <a:spcBef>
                      <a:spcPts val="0"/>
                    </a:spcBef>
                    <a:spcAft>
                      <a:spcPts val="0"/>
                    </a:spcAft>
                    <a:buClr>
                      <a:schemeClr val="lt1"/>
                    </a:buClr>
                    <a:buSzPts val="1800"/>
                    <a:buFont typeface="Arial"/>
                    <a:buChar char="•"/>
                  </a:pPr>
                  <a:r>
                    <a:rPr b="1" lang="en-US" sz="1800">
                      <a:solidFill>
                        <a:schemeClr val="lt1"/>
                      </a:solidFill>
                      <a:latin typeface="Arial"/>
                      <a:ea typeface="Arial"/>
                      <a:cs typeface="Arial"/>
                      <a:sym typeface="Arial"/>
                    </a:rPr>
                    <a:t>Scenario:</a:t>
                  </a:r>
                  <a:r>
                    <a:rPr lang="en-US" sz="1800">
                      <a:solidFill>
                        <a:schemeClr val="lt1"/>
                      </a:solidFill>
                      <a:latin typeface="Arial"/>
                      <a:ea typeface="Arial"/>
                      <a:cs typeface="Arial"/>
                      <a:sym typeface="Arial"/>
                    </a:rPr>
                    <a:t> Security testers want to simulate phishing attacks.</a:t>
                  </a:r>
                  <a:endParaRPr/>
                </a:p>
                <a:p>
                  <a:pPr indent="-114300" lvl="0" marL="0" marR="0" rtl="0" algn="l">
                    <a:spcBef>
                      <a:spcPts val="0"/>
                    </a:spcBef>
                    <a:spcAft>
                      <a:spcPts val="0"/>
                    </a:spcAft>
                    <a:buClr>
                      <a:schemeClr val="lt1"/>
                    </a:buClr>
                    <a:buSzPts val="1800"/>
                    <a:buFont typeface="Arial"/>
                    <a:buChar char="•"/>
                  </a:pPr>
                  <a:r>
                    <a:rPr b="1" lang="en-US" sz="1800">
                      <a:solidFill>
                        <a:schemeClr val="lt1"/>
                      </a:solidFill>
                      <a:latin typeface="Arial"/>
                      <a:ea typeface="Arial"/>
                      <a:cs typeface="Arial"/>
                      <a:sym typeface="Arial"/>
                    </a:rPr>
                    <a:t>Process:</a:t>
                  </a:r>
                  <a:r>
                    <a:rPr lang="en-US" sz="1800">
                      <a:solidFill>
                        <a:schemeClr val="lt1"/>
                      </a:solidFill>
                      <a:latin typeface="Arial"/>
                      <a:ea typeface="Arial"/>
                      <a:cs typeface="Arial"/>
                      <a:sym typeface="Arial"/>
                    </a:rPr>
                    <a:t> Use The Harvester to collect email addresses from a target domain.</a:t>
                  </a:r>
                  <a:endParaRPr/>
                </a:p>
                <a:p>
                  <a:pPr indent="-114300" lvl="0" marL="0" marR="0" rtl="0" algn="l">
                    <a:spcBef>
                      <a:spcPts val="0"/>
                    </a:spcBef>
                    <a:spcAft>
                      <a:spcPts val="0"/>
                    </a:spcAft>
                    <a:buClr>
                      <a:schemeClr val="lt1"/>
                    </a:buClr>
                    <a:buSzPts val="1800"/>
                    <a:buFont typeface="Arial"/>
                    <a:buChar char="•"/>
                  </a:pPr>
                  <a:r>
                    <a:rPr b="1" lang="en-US" sz="1800">
                      <a:solidFill>
                        <a:schemeClr val="lt1"/>
                      </a:solidFill>
                      <a:latin typeface="Arial"/>
                      <a:ea typeface="Arial"/>
                      <a:cs typeface="Arial"/>
                      <a:sym typeface="Arial"/>
                    </a:rPr>
                    <a:t>Outcome:</a:t>
                  </a:r>
                  <a:r>
                    <a:rPr lang="en-US" sz="1800">
                      <a:solidFill>
                        <a:schemeClr val="lt1"/>
                      </a:solidFill>
                      <a:latin typeface="Arial"/>
                      <a:ea typeface="Arial"/>
                      <a:cs typeface="Arial"/>
                      <a:sym typeface="Arial"/>
                    </a:rPr>
                    <a:t> The collected email addresses can be used to create realistic phishing campaigns to test the organization's security awareness and email filtering systems.</a:t>
                  </a:r>
                  <a:endParaRPr/>
                </a:p>
                <a:p>
                  <a:pPr indent="-114300" lvl="0" marL="0" marR="0" rtl="0" algn="l">
                    <a:spcBef>
                      <a:spcPts val="0"/>
                    </a:spcBef>
                    <a:spcAft>
                      <a:spcPts val="0"/>
                    </a:spcAft>
                    <a:buClr>
                      <a:schemeClr val="lt1"/>
                    </a:buClr>
                    <a:buSzPts val="1800"/>
                    <a:buFont typeface="Arial"/>
                    <a:buChar char="•"/>
                  </a:pPr>
                  <a:r>
                    <a:rPr b="1" lang="en-US" sz="1800">
                      <a:solidFill>
                        <a:schemeClr val="lt1"/>
                      </a:solidFill>
                      <a:latin typeface="Arial"/>
                      <a:ea typeface="Arial"/>
                      <a:cs typeface="Arial"/>
                      <a:sym typeface="Arial"/>
                    </a:rPr>
                    <a:t>Enumerating Subdomains for Vulnerability Assessment:</a:t>
                  </a:r>
                  <a:endParaRPr sz="1800">
                    <a:solidFill>
                      <a:schemeClr val="lt1"/>
                    </a:solidFill>
                    <a:latin typeface="Arial"/>
                    <a:ea typeface="Arial"/>
                    <a:cs typeface="Arial"/>
                    <a:sym typeface="Arial"/>
                  </a:endParaRPr>
                </a:p>
                <a:p>
                  <a:pPr indent="-114300" lvl="0" marL="0" marR="0" rtl="0" algn="l">
                    <a:spcBef>
                      <a:spcPts val="0"/>
                    </a:spcBef>
                    <a:spcAft>
                      <a:spcPts val="0"/>
                    </a:spcAft>
                    <a:buClr>
                      <a:schemeClr val="lt1"/>
                    </a:buClr>
                    <a:buSzPts val="1800"/>
                    <a:buFont typeface="Arial"/>
                    <a:buChar char="•"/>
                  </a:pPr>
                  <a:r>
                    <a:rPr b="1" lang="en-US" sz="1800">
                      <a:solidFill>
                        <a:schemeClr val="lt1"/>
                      </a:solidFill>
                      <a:latin typeface="Arial"/>
                      <a:ea typeface="Arial"/>
                      <a:cs typeface="Arial"/>
                      <a:sym typeface="Arial"/>
                    </a:rPr>
                    <a:t>Scenario:</a:t>
                  </a:r>
                  <a:r>
                    <a:rPr lang="en-US" sz="1800">
                      <a:solidFill>
                        <a:schemeClr val="lt1"/>
                      </a:solidFill>
                      <a:latin typeface="Arial"/>
                      <a:ea typeface="Arial"/>
                      <a:cs typeface="Arial"/>
                      <a:sym typeface="Arial"/>
                    </a:rPr>
                    <a:t> Penetration testers are mapping a target’s attack surface.</a:t>
                  </a:r>
                  <a:endParaRPr/>
                </a:p>
                <a:p>
                  <a:pPr indent="-114300" lvl="0" marL="0" marR="0" rtl="0" algn="l">
                    <a:spcBef>
                      <a:spcPts val="0"/>
                    </a:spcBef>
                    <a:spcAft>
                      <a:spcPts val="0"/>
                    </a:spcAft>
                    <a:buClr>
                      <a:schemeClr val="lt1"/>
                    </a:buClr>
                    <a:buSzPts val="1800"/>
                    <a:buFont typeface="Arial"/>
                    <a:buChar char="•"/>
                  </a:pPr>
                  <a:r>
                    <a:rPr b="1" lang="en-US" sz="1800">
                      <a:solidFill>
                        <a:schemeClr val="lt1"/>
                      </a:solidFill>
                      <a:latin typeface="Arial"/>
                      <a:ea typeface="Arial"/>
                      <a:cs typeface="Arial"/>
                      <a:sym typeface="Arial"/>
                    </a:rPr>
                    <a:t>Process:</a:t>
                  </a:r>
                  <a:r>
                    <a:rPr lang="en-US" sz="1800">
                      <a:solidFill>
                        <a:schemeClr val="lt1"/>
                      </a:solidFill>
                      <a:latin typeface="Arial"/>
                      <a:ea typeface="Arial"/>
                      <a:cs typeface="Arial"/>
                      <a:sym typeface="Arial"/>
                    </a:rPr>
                    <a:t> Run The Harvester to find subdomains of a target domain.</a:t>
                  </a:r>
                  <a:endParaRPr/>
                </a:p>
                <a:p>
                  <a:pPr indent="-114300" lvl="0" marL="0" marR="0" rtl="0" algn="l">
                    <a:spcBef>
                      <a:spcPts val="0"/>
                    </a:spcBef>
                    <a:spcAft>
                      <a:spcPts val="0"/>
                    </a:spcAft>
                    <a:buClr>
                      <a:schemeClr val="lt1"/>
                    </a:buClr>
                    <a:buSzPts val="1800"/>
                    <a:buFont typeface="Arial"/>
                    <a:buChar char="•"/>
                  </a:pPr>
                  <a:r>
                    <a:rPr b="1" lang="en-US" sz="1800">
                      <a:solidFill>
                        <a:schemeClr val="lt1"/>
                      </a:solidFill>
                      <a:latin typeface="Arial"/>
                      <a:ea typeface="Arial"/>
                      <a:cs typeface="Arial"/>
                      <a:sym typeface="Arial"/>
                    </a:rPr>
                    <a:t>Outcome:</a:t>
                  </a:r>
                  <a:r>
                    <a:rPr lang="en-US" sz="1800">
                      <a:solidFill>
                        <a:schemeClr val="lt1"/>
                      </a:solidFill>
                      <a:latin typeface="Arial"/>
                      <a:ea typeface="Arial"/>
                      <a:cs typeface="Arial"/>
                      <a:sym typeface="Arial"/>
                    </a:rPr>
                    <a:t> Identified subdomains may reveal additional services or applications that could have security vulnerabilities.</a:t>
                  </a:r>
                  <a:endParaRPr/>
                </a:p>
                <a:p>
                  <a:pPr indent="0" lvl="0" marL="0" marR="0" rtl="0" algn="l">
                    <a:spcBef>
                      <a:spcPts val="0"/>
                    </a:spcBef>
                    <a:spcAft>
                      <a:spcPts val="0"/>
                    </a:spcAft>
                    <a:buNone/>
                  </a:pPr>
                  <a:r>
                    <a:t/>
                  </a:r>
                  <a:endParaRPr sz="1800">
                    <a:solidFill>
                      <a:schemeClr val="dk1"/>
                    </a:solidFill>
                    <a:latin typeface="Arial"/>
                    <a:ea typeface="Arial"/>
                    <a:cs typeface="Arial"/>
                    <a:sym typeface="Arial"/>
                  </a:endParaRPr>
                </a:p>
                <a:p>
                  <a:pPr indent="0" lvl="0" marL="0" marR="0" rtl="0" algn="l">
                    <a:lnSpc>
                      <a:spcPct val="150000"/>
                    </a:lnSpc>
                    <a:spcBef>
                      <a:spcPts val="0"/>
                    </a:spcBef>
                    <a:spcAft>
                      <a:spcPts val="0"/>
                    </a:spcAft>
                    <a:buNone/>
                  </a:pPr>
                  <a:r>
                    <a:t/>
                  </a:r>
                  <a:endParaRPr sz="1800">
                    <a:solidFill>
                      <a:schemeClr val="lt1"/>
                    </a:solidFill>
                    <a:latin typeface="Calibri"/>
                    <a:ea typeface="Calibri"/>
                    <a:cs typeface="Calibri"/>
                    <a:sym typeface="Calibri"/>
                  </a:endParaRPr>
                </a:p>
                <a:p>
                  <a:pPr indent="0" lvl="0" marL="0" marR="0" rtl="0" algn="l">
                    <a:lnSpc>
                      <a:spcPct val="150000"/>
                    </a:lnSpc>
                    <a:spcBef>
                      <a:spcPts val="0"/>
                    </a:spcBef>
                    <a:spcAft>
                      <a:spcPts val="0"/>
                    </a:spcAft>
                    <a:buNone/>
                  </a:pPr>
                  <a:r>
                    <a:t/>
                  </a:r>
                  <a:endParaRPr sz="1800">
                    <a:solidFill>
                      <a:schemeClr val="lt1"/>
                    </a:solidFill>
                    <a:latin typeface="Montserrat"/>
                    <a:ea typeface="Montserrat"/>
                    <a:cs typeface="Montserrat"/>
                    <a:sym typeface="Montserrat"/>
                  </a:endParaRPr>
                </a:p>
              </p:txBody>
            </p:sp>
          </p:grpSp>
        </p:gr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208" name="Shape 208"/>
        <p:cNvGrpSpPr/>
        <p:nvPr/>
      </p:nvGrpSpPr>
      <p:grpSpPr>
        <a:xfrm>
          <a:off x="0" y="0"/>
          <a:ext cx="0" cy="0"/>
          <a:chOff x="0" y="0"/>
          <a:chExt cx="0" cy="0"/>
        </a:xfrm>
      </p:grpSpPr>
      <p:pic>
        <p:nvPicPr>
          <p:cNvPr id="209" name="Google Shape;209;p21"/>
          <p:cNvPicPr preferRelativeResize="0"/>
          <p:nvPr/>
        </p:nvPicPr>
        <p:blipFill rotWithShape="1">
          <a:blip r:embed="rId3">
            <a:alphaModFix/>
          </a:blip>
          <a:srcRect b="0" l="0" r="0" t="0"/>
          <a:stretch/>
        </p:blipFill>
        <p:spPr>
          <a:xfrm>
            <a:off x="5828736" y="214109"/>
            <a:ext cx="5607235" cy="2838868"/>
          </a:xfrm>
          <a:prstGeom prst="rect">
            <a:avLst/>
          </a:prstGeom>
          <a:noFill/>
          <a:ln>
            <a:noFill/>
          </a:ln>
        </p:spPr>
      </p:pic>
      <p:grpSp>
        <p:nvGrpSpPr>
          <p:cNvPr id="210" name="Google Shape;210;p21"/>
          <p:cNvGrpSpPr/>
          <p:nvPr/>
        </p:nvGrpSpPr>
        <p:grpSpPr>
          <a:xfrm>
            <a:off x="634694" y="1310377"/>
            <a:ext cx="10922612" cy="4230682"/>
            <a:chOff x="-313226" y="1310377"/>
            <a:chExt cx="10922612" cy="4230682"/>
          </a:xfrm>
        </p:grpSpPr>
        <p:grpSp>
          <p:nvGrpSpPr>
            <p:cNvPr id="211" name="Google Shape;211;p21"/>
            <p:cNvGrpSpPr/>
            <p:nvPr/>
          </p:nvGrpSpPr>
          <p:grpSpPr>
            <a:xfrm>
              <a:off x="-313226" y="1310377"/>
              <a:ext cx="5802371" cy="4230682"/>
              <a:chOff x="-209916" y="1043127"/>
              <a:chExt cx="5802371" cy="4230682"/>
            </a:xfrm>
          </p:grpSpPr>
          <p:sp>
            <p:nvSpPr>
              <p:cNvPr id="212" name="Google Shape;212;p21"/>
              <p:cNvSpPr txBox="1"/>
              <p:nvPr/>
            </p:nvSpPr>
            <p:spPr>
              <a:xfrm>
                <a:off x="83708" y="1043127"/>
                <a:ext cx="5508747"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600">
                    <a:solidFill>
                      <a:schemeClr val="lt1"/>
                    </a:solidFill>
                    <a:latin typeface="Calibri"/>
                    <a:ea typeface="Calibri"/>
                    <a:cs typeface="Calibri"/>
                    <a:sym typeface="Calibri"/>
                  </a:rPr>
                  <a:t>Techniques and Tools</a:t>
                </a:r>
                <a:endParaRPr b="1" sz="3600">
                  <a:solidFill>
                    <a:schemeClr val="lt1"/>
                  </a:solidFill>
                  <a:latin typeface="Montserrat"/>
                  <a:ea typeface="Montserrat"/>
                  <a:cs typeface="Montserrat"/>
                  <a:sym typeface="Montserrat"/>
                </a:endParaRPr>
              </a:p>
            </p:txBody>
          </p:sp>
          <p:sp>
            <p:nvSpPr>
              <p:cNvPr id="213" name="Google Shape;213;p21"/>
              <p:cNvSpPr txBox="1"/>
              <p:nvPr/>
            </p:nvSpPr>
            <p:spPr>
              <a:xfrm>
                <a:off x="-209916" y="4758283"/>
                <a:ext cx="4793669" cy="515526"/>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t/>
                </a:r>
                <a:endParaRPr sz="2000">
                  <a:solidFill>
                    <a:schemeClr val="lt1"/>
                  </a:solidFill>
                  <a:latin typeface="Montserrat"/>
                  <a:ea typeface="Montserrat"/>
                  <a:cs typeface="Montserrat"/>
                  <a:sym typeface="Montserrat"/>
                </a:endParaRPr>
              </a:p>
            </p:txBody>
          </p:sp>
        </p:grpSp>
        <p:grpSp>
          <p:nvGrpSpPr>
            <p:cNvPr id="214" name="Google Shape;214;p21"/>
            <p:cNvGrpSpPr/>
            <p:nvPr/>
          </p:nvGrpSpPr>
          <p:grpSpPr>
            <a:xfrm>
              <a:off x="6301154" y="3270858"/>
              <a:ext cx="4308232" cy="2077987"/>
              <a:chOff x="6301154" y="3270858"/>
              <a:chExt cx="4308232" cy="2077987"/>
            </a:xfrm>
          </p:grpSpPr>
          <p:grpSp>
            <p:nvGrpSpPr>
              <p:cNvPr id="215" name="Google Shape;215;p21"/>
              <p:cNvGrpSpPr/>
              <p:nvPr/>
            </p:nvGrpSpPr>
            <p:grpSpPr>
              <a:xfrm>
                <a:off x="6301154" y="3270858"/>
                <a:ext cx="4308232" cy="914400"/>
                <a:chOff x="6301154" y="3270858"/>
                <a:chExt cx="4308232" cy="914400"/>
              </a:xfrm>
            </p:grpSpPr>
            <p:sp>
              <p:nvSpPr>
                <p:cNvPr id="216" name="Google Shape;216;p21"/>
                <p:cNvSpPr/>
                <p:nvPr/>
              </p:nvSpPr>
              <p:spPr>
                <a:xfrm>
                  <a:off x="6301154" y="3270858"/>
                  <a:ext cx="914400" cy="914400"/>
                </a:xfrm>
                <a:prstGeom prst="rect">
                  <a:avLst/>
                </a:prstGeom>
                <a:gradFill>
                  <a:gsLst>
                    <a:gs pos="0">
                      <a:schemeClr val="accent4"/>
                    </a:gs>
                    <a:gs pos="44000">
                      <a:srgbClr val="41258C"/>
                    </a:gs>
                    <a:gs pos="100000">
                      <a:srgbClr val="320175"/>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2400">
                      <a:solidFill>
                        <a:schemeClr val="lt1"/>
                      </a:solidFill>
                      <a:latin typeface="Montserrat"/>
                      <a:ea typeface="Montserrat"/>
                      <a:cs typeface="Montserrat"/>
                      <a:sym typeface="Montserrat"/>
                    </a:rPr>
                    <a:t>01</a:t>
                  </a:r>
                  <a:endParaRPr/>
                </a:p>
              </p:txBody>
            </p:sp>
            <p:sp>
              <p:nvSpPr>
                <p:cNvPr id="217" name="Google Shape;217;p21"/>
                <p:cNvSpPr txBox="1"/>
                <p:nvPr/>
              </p:nvSpPr>
              <p:spPr>
                <a:xfrm>
                  <a:off x="7505700" y="3493317"/>
                  <a:ext cx="3103686"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lt1"/>
                      </a:solidFill>
                      <a:latin typeface="Montserrat"/>
                      <a:ea typeface="Montserrat"/>
                      <a:cs typeface="Montserrat"/>
                      <a:sym typeface="Montserrat"/>
                    </a:rPr>
                    <a:t>https://github.com/laramies/theHarvester</a:t>
                  </a:r>
                  <a:endParaRPr sz="1800">
                    <a:solidFill>
                      <a:schemeClr val="dk1"/>
                    </a:solidFill>
                    <a:latin typeface="Calibri"/>
                    <a:ea typeface="Calibri"/>
                    <a:cs typeface="Calibri"/>
                    <a:sym typeface="Calibri"/>
                  </a:endParaRPr>
                </a:p>
              </p:txBody>
            </p:sp>
          </p:grpSp>
          <p:grpSp>
            <p:nvGrpSpPr>
              <p:cNvPr id="218" name="Google Shape;218;p21"/>
              <p:cNvGrpSpPr/>
              <p:nvPr/>
            </p:nvGrpSpPr>
            <p:grpSpPr>
              <a:xfrm>
                <a:off x="6301154" y="4434445"/>
                <a:ext cx="4308232" cy="914400"/>
                <a:chOff x="6301154" y="4434445"/>
                <a:chExt cx="4308232" cy="914400"/>
              </a:xfrm>
            </p:grpSpPr>
            <p:sp>
              <p:nvSpPr>
                <p:cNvPr id="219" name="Google Shape;219;p21"/>
                <p:cNvSpPr/>
                <p:nvPr/>
              </p:nvSpPr>
              <p:spPr>
                <a:xfrm>
                  <a:off x="6301154" y="4434445"/>
                  <a:ext cx="914400" cy="914400"/>
                </a:xfrm>
                <a:prstGeom prst="rect">
                  <a:avLst/>
                </a:prstGeom>
                <a:gradFill>
                  <a:gsLst>
                    <a:gs pos="0">
                      <a:schemeClr val="accent4"/>
                    </a:gs>
                    <a:gs pos="44000">
                      <a:srgbClr val="41258C"/>
                    </a:gs>
                    <a:gs pos="100000">
                      <a:srgbClr val="320175"/>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2400">
                      <a:solidFill>
                        <a:schemeClr val="lt1"/>
                      </a:solidFill>
                      <a:latin typeface="Montserrat"/>
                      <a:ea typeface="Montserrat"/>
                      <a:cs typeface="Montserrat"/>
                      <a:sym typeface="Montserrat"/>
                    </a:rPr>
                    <a:t>02</a:t>
                  </a:r>
                  <a:endParaRPr/>
                </a:p>
              </p:txBody>
            </p:sp>
            <p:sp>
              <p:nvSpPr>
                <p:cNvPr id="220" name="Google Shape;220;p21"/>
                <p:cNvSpPr txBox="1"/>
                <p:nvPr/>
              </p:nvSpPr>
              <p:spPr>
                <a:xfrm>
                  <a:off x="7505700" y="4575410"/>
                  <a:ext cx="3103686" cy="70788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000">
                      <a:solidFill>
                        <a:schemeClr val="lt1"/>
                      </a:solidFill>
                      <a:latin typeface="Calibri"/>
                      <a:ea typeface="Calibri"/>
                      <a:cs typeface="Calibri"/>
                      <a:sym typeface="Calibri"/>
                    </a:rPr>
                    <a:t>#theHarvester –h </a:t>
                  </a:r>
                  <a:r>
                    <a:rPr lang="en-US" sz="2000">
                      <a:solidFill>
                        <a:schemeClr val="lt1"/>
                      </a:solidFill>
                      <a:latin typeface="Calibri"/>
                      <a:ea typeface="Calibri"/>
                      <a:cs typeface="Calibri"/>
                      <a:sym typeface="Calibri"/>
                    </a:rPr>
                    <a:t>(Kali Linux Tools: The Harvester)</a:t>
                  </a:r>
                  <a:endParaRPr sz="2000">
                    <a:solidFill>
                      <a:schemeClr val="lt1"/>
                    </a:solidFill>
                    <a:latin typeface="Calibri"/>
                    <a:ea typeface="Calibri"/>
                    <a:cs typeface="Calibri"/>
                    <a:sym typeface="Calibri"/>
                  </a:endParaRPr>
                </a:p>
              </p:txBody>
            </p:sp>
          </p:grpSp>
        </p:grpSp>
      </p:grpSp>
      <p:sp>
        <p:nvSpPr>
          <p:cNvPr id="221" name="Google Shape;221;p21"/>
          <p:cNvSpPr/>
          <p:nvPr/>
        </p:nvSpPr>
        <p:spPr>
          <a:xfrm>
            <a:off x="242717" y="3141783"/>
            <a:ext cx="6397234" cy="2585323"/>
          </a:xfrm>
          <a:prstGeom prst="rect">
            <a:avLst/>
          </a:prstGeom>
          <a:noFill/>
          <a:ln>
            <a:noFill/>
          </a:ln>
        </p:spPr>
        <p:txBody>
          <a:bodyPr anchorCtr="0" anchor="t" bIns="45700" lIns="91425" spcFirstLastPara="1" rIns="91425" wrap="square" tIns="45700">
            <a:noAutofit/>
          </a:bodyPr>
          <a:lstStyle/>
          <a:p>
            <a:pPr indent="-114300" lvl="0" marL="0" marR="0" rtl="0" algn="l">
              <a:spcBef>
                <a:spcPts val="0"/>
              </a:spcBef>
              <a:spcAft>
                <a:spcPts val="0"/>
              </a:spcAft>
              <a:buClr>
                <a:schemeClr val="lt1"/>
              </a:buClr>
              <a:buSzPts val="1800"/>
              <a:buFont typeface="Arial"/>
              <a:buChar char="•"/>
            </a:pPr>
            <a:r>
              <a:rPr b="1" lang="en-US" sz="1800">
                <a:solidFill>
                  <a:schemeClr val="lt1"/>
                </a:solidFill>
                <a:latin typeface="Arial"/>
                <a:ea typeface="Arial"/>
                <a:cs typeface="Arial"/>
                <a:sym typeface="Arial"/>
              </a:rPr>
              <a:t>Search Engines Integration:</a:t>
            </a:r>
            <a:r>
              <a:rPr lang="en-US" sz="1800">
                <a:solidFill>
                  <a:schemeClr val="lt1"/>
                </a:solidFill>
                <a:latin typeface="Arial"/>
                <a:ea typeface="Arial"/>
                <a:cs typeface="Arial"/>
                <a:sym typeface="Arial"/>
              </a:rPr>
              <a:t> The Harvester queries multiple search engines like Google, Bing, and others to collect data.</a:t>
            </a:r>
            <a:endParaRPr/>
          </a:p>
          <a:p>
            <a:pPr indent="-114300" lvl="0" marL="0" marR="0" rtl="0" algn="l">
              <a:spcBef>
                <a:spcPts val="0"/>
              </a:spcBef>
              <a:spcAft>
                <a:spcPts val="0"/>
              </a:spcAft>
              <a:buClr>
                <a:schemeClr val="lt1"/>
              </a:buClr>
              <a:buSzPts val="1800"/>
              <a:buFont typeface="Arial"/>
              <a:buChar char="•"/>
            </a:pPr>
            <a:r>
              <a:rPr b="1" lang="en-US" sz="1800">
                <a:solidFill>
                  <a:schemeClr val="lt1"/>
                </a:solidFill>
                <a:latin typeface="Arial"/>
                <a:ea typeface="Arial"/>
                <a:cs typeface="Arial"/>
                <a:sym typeface="Arial"/>
              </a:rPr>
              <a:t>Public Data Sources:</a:t>
            </a:r>
            <a:r>
              <a:rPr lang="en-US" sz="1800">
                <a:solidFill>
                  <a:schemeClr val="lt1"/>
                </a:solidFill>
                <a:latin typeface="Arial"/>
                <a:ea typeface="Arial"/>
                <a:cs typeface="Arial"/>
                <a:sym typeface="Arial"/>
              </a:rPr>
              <a:t> It can pull data from public repositories such as LinkedIn, PGP key servers, and Shodan.</a:t>
            </a:r>
            <a:endParaRPr/>
          </a:p>
          <a:p>
            <a:pPr indent="-114300" lvl="0" marL="0" marR="0" rtl="0" algn="l">
              <a:spcBef>
                <a:spcPts val="0"/>
              </a:spcBef>
              <a:spcAft>
                <a:spcPts val="0"/>
              </a:spcAft>
              <a:buClr>
                <a:schemeClr val="lt1"/>
              </a:buClr>
              <a:buSzPts val="1800"/>
              <a:buFont typeface="Arial"/>
              <a:buChar char="•"/>
            </a:pPr>
            <a:r>
              <a:rPr b="1" lang="en-US" sz="1800">
                <a:solidFill>
                  <a:schemeClr val="lt1"/>
                </a:solidFill>
                <a:latin typeface="Arial"/>
                <a:ea typeface="Arial"/>
                <a:cs typeface="Arial"/>
                <a:sym typeface="Arial"/>
              </a:rPr>
              <a:t>Output Formats:</a:t>
            </a:r>
            <a:r>
              <a:rPr lang="en-US" sz="1800">
                <a:solidFill>
                  <a:schemeClr val="lt1"/>
                </a:solidFill>
                <a:latin typeface="Arial"/>
                <a:ea typeface="Arial"/>
                <a:cs typeface="Arial"/>
                <a:sym typeface="Arial"/>
              </a:rPr>
              <a:t> Data can be output in various formats (XML, JSON, CSV) for further analysis and integration with other tools. </a:t>
            </a:r>
            <a:endParaRPr/>
          </a:p>
        </p:txBody>
      </p:sp>
      <p:sp>
        <p:nvSpPr>
          <p:cNvPr id="222" name="Google Shape;222;p21"/>
          <p:cNvSpPr/>
          <p:nvPr/>
        </p:nvSpPr>
        <p:spPr>
          <a:xfrm>
            <a:off x="7249074" y="5541059"/>
            <a:ext cx="914400" cy="914400"/>
          </a:xfrm>
          <a:prstGeom prst="rect">
            <a:avLst/>
          </a:prstGeom>
          <a:gradFill>
            <a:gsLst>
              <a:gs pos="0">
                <a:schemeClr val="accent4"/>
              </a:gs>
              <a:gs pos="44000">
                <a:srgbClr val="41258C"/>
              </a:gs>
              <a:gs pos="100000">
                <a:srgbClr val="320175"/>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1" lang="en-US" sz="2400">
                <a:solidFill>
                  <a:schemeClr val="lt1"/>
                </a:solidFill>
                <a:latin typeface="Montserrat"/>
                <a:ea typeface="Montserrat"/>
                <a:cs typeface="Montserrat"/>
                <a:sym typeface="Montserrat"/>
              </a:rPr>
              <a:t>03</a:t>
            </a:r>
            <a:endParaRPr b="1" sz="2400">
              <a:solidFill>
                <a:schemeClr val="lt1"/>
              </a:solidFill>
              <a:latin typeface="Montserrat"/>
              <a:ea typeface="Montserrat"/>
              <a:cs typeface="Montserrat"/>
              <a:sym typeface="Montserrat"/>
            </a:endParaRPr>
          </a:p>
        </p:txBody>
      </p:sp>
      <p:sp>
        <p:nvSpPr>
          <p:cNvPr id="223" name="Google Shape;223;p21"/>
          <p:cNvSpPr txBox="1"/>
          <p:nvPr/>
        </p:nvSpPr>
        <p:spPr>
          <a:xfrm>
            <a:off x="8453620" y="5809128"/>
            <a:ext cx="3103686"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lt1"/>
                </a:solidFill>
                <a:latin typeface="Calibri"/>
                <a:ea typeface="Calibri"/>
                <a:cs typeface="Calibri"/>
                <a:sym typeface="Calibri"/>
              </a:rPr>
              <a:t>https://github.com/laramies/theHarvester/wiki</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Custom 447">
      <a:dk1>
        <a:srgbClr val="000000"/>
      </a:dk1>
      <a:lt1>
        <a:srgbClr val="FFFFFF"/>
      </a:lt1>
      <a:dk2>
        <a:srgbClr val="262626"/>
      </a:dk2>
      <a:lt2>
        <a:srgbClr val="FFFFFF"/>
      </a:lt2>
      <a:accent1>
        <a:srgbClr val="080C39"/>
      </a:accent1>
      <a:accent2>
        <a:srgbClr val="18297E"/>
      </a:accent2>
      <a:accent3>
        <a:srgbClr val="41258C"/>
      </a:accent3>
      <a:accent4>
        <a:srgbClr val="320175"/>
      </a:accent4>
      <a:accent5>
        <a:srgbClr val="2993FF"/>
      </a:accent5>
      <a:accent6>
        <a:srgbClr val="7F739A"/>
      </a:accent6>
      <a:hlink>
        <a:srgbClr val="FFFFFF"/>
      </a:hlink>
      <a:folHlink>
        <a:srgbClr val="59595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